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1" r:id="rId5"/>
  </p:sldMasterIdLst>
  <p:notesMasterIdLst>
    <p:notesMasterId r:id="rId31"/>
  </p:notesMasterIdLst>
  <p:handoutMasterIdLst>
    <p:handoutMasterId r:id="rId32"/>
  </p:handoutMasterIdLst>
  <p:sldIdLst>
    <p:sldId id="256" r:id="rId6"/>
    <p:sldId id="274" r:id="rId7"/>
    <p:sldId id="611" r:id="rId8"/>
    <p:sldId id="612" r:id="rId9"/>
    <p:sldId id="603" r:id="rId10"/>
    <p:sldId id="604" r:id="rId11"/>
    <p:sldId id="605" r:id="rId12"/>
    <p:sldId id="607" r:id="rId13"/>
    <p:sldId id="606" r:id="rId14"/>
    <p:sldId id="609" r:id="rId15"/>
    <p:sldId id="608" r:id="rId16"/>
    <p:sldId id="281" r:id="rId17"/>
    <p:sldId id="599" r:id="rId18"/>
    <p:sldId id="610" r:id="rId19"/>
    <p:sldId id="600" r:id="rId20"/>
    <p:sldId id="613" r:id="rId21"/>
    <p:sldId id="615" r:id="rId22"/>
    <p:sldId id="597" r:id="rId23"/>
    <p:sldId id="265" r:id="rId24"/>
    <p:sldId id="291" r:id="rId25"/>
    <p:sldId id="614" r:id="rId26"/>
    <p:sldId id="272" r:id="rId27"/>
    <p:sldId id="278" r:id="rId28"/>
    <p:sldId id="302" r:id="rId29"/>
    <p:sldId id="602" r:id="rId3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2E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9EBF5"/>
          </a:solidFill>
        </a:fill>
      </a:tcStyle>
    </a:wholeTbl>
    <a:band1H>
      <a:tcStyle>
        <a:tcBdr/>
        <a:fill>
          <a:solidFill>
            <a:srgbClr val="CFD5EA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CFD5EA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4472C4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4472C4"/>
          </a:solidFill>
        </a:fill>
      </a:tcStyle>
    </a:firstRow>
  </a:tblStyle>
  <a:tblStyle styleId="{22838BEF-8BB2-4498-84A7-C5851F593DF1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5B9BD5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5B9BD5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5B9BD5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5B9BD5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AEFF7"/>
          </a:solidFill>
        </a:fill>
      </a:tcStyle>
    </a:wholeTbl>
    <a:band1H>
      <a:tcStyle>
        <a:tcBdr/>
        <a:fill>
          <a:solidFill>
            <a:srgbClr val="D2DEEF"/>
          </a:solidFill>
        </a:fill>
      </a:tcStyle>
    </a:band1H>
    <a:band1V>
      <a:tcStyle>
        <a:tcBdr/>
        <a:fill>
          <a:solidFill>
            <a:srgbClr val="D2DEEF"/>
          </a:solidFill>
        </a:fill>
      </a:tcStyle>
    </a:band1V>
    <a:lastCol>
      <a:tcTxStyle b="on">
        <a:font>
          <a:latin typeface=""/>
          <a:ea typeface=""/>
          <a:cs typeface=""/>
        </a:font>
      </a:tcTxStyle>
      <a:tcStyle>
        <a:tcBdr/>
      </a:tcStyle>
    </a:lastCol>
    <a:firstCol>
      <a:tcTxStyle b="on">
        <a:font>
          <a:latin typeface=""/>
          <a:ea typeface=""/>
          <a:cs typeface=""/>
        </a:font>
      </a:tcTxStyle>
      <a:tcStyle>
        <a:tcBdr/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25402" cap="flat" cmpd="sng" algn="ctr">
              <a:solidFill>
                <a:srgbClr val="5B9BD5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EAEFF7"/>
          </a:solidFill>
        </a:fill>
      </a:tcStyle>
    </a:lastRow>
    <a:firstRow>
      <a:tcTxStyle b="on">
        <a:font>
          <a:latin typeface=""/>
          <a:ea typeface=""/>
          <a:cs typeface=""/>
        </a:font>
      </a:tcTxStyle>
      <a:tcStyle>
        <a:tcBdr/>
        <a:fill>
          <a:solidFill>
            <a:srgbClr val="EAEFF7"/>
          </a:solidFill>
        </a:fill>
      </a:tcStyle>
    </a:firstRow>
  </a:tblStyle>
  <a:tblStyle styleId="{69CF1AB2-1976-4502-BF36-3FF5EA218861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9EBF5"/>
          </a:solidFill>
        </a:fill>
      </a:tcStyle>
    </a:wholeTbl>
    <a:band1H>
      <a:tcStyle>
        <a:tcBdr/>
        <a:fill>
          <a:solidFill>
            <a:srgbClr val="CFD5EA"/>
          </a:solidFill>
        </a:fill>
      </a:tcStyle>
    </a:band1H>
    <a:band1V>
      <a:tcStyle>
        <a:tcBdr/>
        <a:fill>
          <a:solidFill>
            <a:srgbClr val="CFD5EA"/>
          </a:solidFill>
        </a:fill>
      </a:tcStyle>
    </a:band1V>
    <a:lastCol>
      <a:tcTxStyle b="on">
        <a:font>
          <a:latin typeface=""/>
          <a:ea typeface=""/>
          <a:cs typeface=""/>
        </a:font>
      </a:tcTxStyle>
      <a:tcStyle>
        <a:tcBdr/>
      </a:tcStyle>
    </a:lastCol>
    <a:firstCol>
      <a:tcTxStyle b="on">
        <a:font>
          <a:latin typeface=""/>
          <a:ea typeface=""/>
          <a:cs typeface=""/>
        </a:font>
      </a:tcTxStyle>
      <a:tcStyle>
        <a:tcBdr/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25402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E9EBF5"/>
          </a:solidFill>
        </a:fill>
      </a:tcStyle>
    </a:lastRow>
    <a:firstRow>
      <a:tcTxStyle b="on">
        <a:font>
          <a:latin typeface=""/>
          <a:ea typeface=""/>
          <a:cs typeface=""/>
        </a:font>
      </a:tcTxStyle>
      <a:tcStyle>
        <a:tcBdr/>
        <a:fill>
          <a:solidFill>
            <a:srgbClr val="E9EBF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4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emge12\Documents\donn&#233;es%20dipl_qualif2021EII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4408017771993313E-2"/>
          <c:y val="5.7759503030045768E-2"/>
          <c:w val="0.94229143948363914"/>
          <c:h val="0.72828468872127117"/>
        </c:manualLayout>
      </c:layout>
      <c:lineChart>
        <c:grouping val="standard"/>
        <c:varyColors val="0"/>
        <c:ser>
          <c:idx val="0"/>
          <c:order val="0"/>
          <c:tx>
            <c:strRef>
              <c:f>Feuil1!$A$2</c:f>
              <c:strCache>
                <c:ptCount val="1"/>
                <c:pt idx="0">
                  <c:v>1e génération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Feuil1!$B$1:$G$1</c:f>
              <c:strCache>
                <c:ptCount val="6"/>
                <c:pt idx="0">
                  <c:v>2008-2009 à 2014-2015</c:v>
                </c:pt>
                <c:pt idx="1">
                  <c:v>2009-2010 à 2015-2016</c:v>
                </c:pt>
                <c:pt idx="2">
                  <c:v>2010-2011 à 2016-2017</c:v>
                </c:pt>
                <c:pt idx="3">
                  <c:v>2011-2012 à 2017-2018</c:v>
                </c:pt>
                <c:pt idx="4">
                  <c:v>2012-2013 à 2018-2019</c:v>
                </c:pt>
                <c:pt idx="5">
                  <c:v>2013-2014 à 2020-2021</c:v>
                </c:pt>
              </c:strCache>
            </c:strRef>
          </c:cat>
          <c:val>
            <c:numRef>
              <c:f>Feuil1!$B$2:$G$2</c:f>
              <c:numCache>
                <c:formatCode>0.0</c:formatCode>
                <c:ptCount val="6"/>
                <c:pt idx="0">
                  <c:v>75</c:v>
                </c:pt>
                <c:pt idx="1">
                  <c:v>76.400000000000006</c:v>
                </c:pt>
                <c:pt idx="2">
                  <c:v>78.2</c:v>
                </c:pt>
                <c:pt idx="3">
                  <c:v>78.3</c:v>
                </c:pt>
                <c:pt idx="4">
                  <c:v>79.8</c:v>
                </c:pt>
                <c:pt idx="5">
                  <c:v>80.7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1EA-471D-9DE7-9C5EB8039CED}"/>
            </c:ext>
          </c:extLst>
        </c:ser>
        <c:ser>
          <c:idx val="1"/>
          <c:order val="1"/>
          <c:tx>
            <c:strRef>
              <c:f>Feuil1!$A$3</c:f>
              <c:strCache>
                <c:ptCount val="1"/>
                <c:pt idx="0">
                  <c:v>2e génération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Feuil1!$B$1:$G$1</c:f>
              <c:strCache>
                <c:ptCount val="6"/>
                <c:pt idx="0">
                  <c:v>2008-2009 à 2014-2015</c:v>
                </c:pt>
                <c:pt idx="1">
                  <c:v>2009-2010 à 2015-2016</c:v>
                </c:pt>
                <c:pt idx="2">
                  <c:v>2010-2011 à 2016-2017</c:v>
                </c:pt>
                <c:pt idx="3">
                  <c:v>2011-2012 à 2017-2018</c:v>
                </c:pt>
                <c:pt idx="4">
                  <c:v>2012-2013 à 2018-2019</c:v>
                </c:pt>
                <c:pt idx="5">
                  <c:v>2013-2014 à 2020-2021</c:v>
                </c:pt>
              </c:strCache>
            </c:strRef>
          </c:cat>
          <c:val>
            <c:numRef>
              <c:f>Feuil1!$B$3:$G$3</c:f>
              <c:numCache>
                <c:formatCode>0.0</c:formatCode>
                <c:ptCount val="6"/>
                <c:pt idx="0">
                  <c:v>84</c:v>
                </c:pt>
                <c:pt idx="1">
                  <c:v>84.3</c:v>
                </c:pt>
                <c:pt idx="2">
                  <c:v>85</c:v>
                </c:pt>
                <c:pt idx="3">
                  <c:v>85.1</c:v>
                </c:pt>
                <c:pt idx="4">
                  <c:v>86.6</c:v>
                </c:pt>
                <c:pt idx="5">
                  <c:v>86.3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1EA-471D-9DE7-9C5EB8039CED}"/>
            </c:ext>
          </c:extLst>
        </c:ser>
        <c:ser>
          <c:idx val="2"/>
          <c:order val="2"/>
          <c:tx>
            <c:strRef>
              <c:f>Feuil1!$A$4</c:f>
              <c:strCache>
                <c:ptCount val="1"/>
                <c:pt idx="0">
                  <c:v>Non immigrants</c:v>
                </c:pt>
              </c:strCache>
            </c:strRef>
          </c:tx>
          <c:spPr>
            <a:ln w="317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Feuil1!$B$1:$G$1</c:f>
              <c:strCache>
                <c:ptCount val="6"/>
                <c:pt idx="0">
                  <c:v>2008-2009 à 2014-2015</c:v>
                </c:pt>
                <c:pt idx="1">
                  <c:v>2009-2010 à 2015-2016</c:v>
                </c:pt>
                <c:pt idx="2">
                  <c:v>2010-2011 à 2016-2017</c:v>
                </c:pt>
                <c:pt idx="3">
                  <c:v>2011-2012 à 2017-2018</c:v>
                </c:pt>
                <c:pt idx="4">
                  <c:v>2012-2013 à 2018-2019</c:v>
                </c:pt>
                <c:pt idx="5">
                  <c:v>2013-2014 à 2020-2021</c:v>
                </c:pt>
              </c:strCache>
            </c:strRef>
          </c:cat>
          <c:val>
            <c:numRef>
              <c:f>Feuil1!$B$4:$G$4</c:f>
              <c:numCache>
                <c:formatCode>0.0</c:formatCode>
                <c:ptCount val="6"/>
                <c:pt idx="0">
                  <c:v>78.8</c:v>
                </c:pt>
                <c:pt idx="1">
                  <c:v>80.3</c:v>
                </c:pt>
                <c:pt idx="2">
                  <c:v>80.7</c:v>
                </c:pt>
                <c:pt idx="3">
                  <c:v>81.7</c:v>
                </c:pt>
                <c:pt idx="4">
                  <c:v>81.099999999999994</c:v>
                </c:pt>
                <c:pt idx="5">
                  <c:v>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1EA-471D-9DE7-9C5EB8039C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77655760"/>
        <c:axId val="1477654512"/>
      </c:lineChart>
      <c:catAx>
        <c:axId val="14776557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77654512"/>
        <c:crosses val="autoZero"/>
        <c:auto val="1"/>
        <c:lblAlgn val="ctr"/>
        <c:lblOffset val="100"/>
        <c:noMultiLvlLbl val="0"/>
      </c:catAx>
      <c:valAx>
        <c:axId val="1477654512"/>
        <c:scaling>
          <c:orientation val="minMax"/>
          <c:max val="90"/>
          <c:min val="7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77655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86DEE20-8355-4465-860B-6A569E1680F6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E6924F9-C703-4461-ACEC-55771B3E53D5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8FD138D-EAAA-4D54-8881-0D4B3B53BD87}" type="datetime1">
              <a: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28/06/2022</a:t>
            </a:fld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1637FD4-B73A-43BF-9FC5-DB5A6ED8BCC4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B87353E-BF54-4F74-957A-A185AAA1E370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D2EDEDA-5542-471C-8CC9-8803AD302BD8}" type="slidenum">
              <a:t>‹N°›</a:t>
            </a:fld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6" name="Espace réservé de l'en-tête 1">
            <a:extLst>
              <a:ext uri="{FF2B5EF4-FFF2-40B4-BE49-F238E27FC236}">
                <a16:creationId xmlns:a16="http://schemas.microsoft.com/office/drawing/2014/main" id="{0F7CBD0C-41A0-45EC-BE64-E11C00921C40}"/>
              </a:ext>
            </a:extLst>
          </p:cNvPr>
          <p:cNvSpPr txBox="1"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7" name="Espace réservé de la date 2">
            <a:extLst>
              <a:ext uri="{FF2B5EF4-FFF2-40B4-BE49-F238E27FC236}">
                <a16:creationId xmlns:a16="http://schemas.microsoft.com/office/drawing/2014/main" id="{1D0B14F3-F57E-4E35-B54A-7FE847280A10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D6E01AC-7432-4706-ACE5-D576FE123C15}" type="datetime1">
              <a: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28/06/2022</a:t>
            </a:fld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" name="Espace réservé du pied de page 3">
            <a:extLst>
              <a:ext uri="{FF2B5EF4-FFF2-40B4-BE49-F238E27FC236}">
                <a16:creationId xmlns:a16="http://schemas.microsoft.com/office/drawing/2014/main" id="{EE574D83-6FAD-492F-B8E8-3853FDC5B59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" name="Espace réservé du numéro de diapositive 4">
            <a:extLst>
              <a:ext uri="{FF2B5EF4-FFF2-40B4-BE49-F238E27FC236}">
                <a16:creationId xmlns:a16="http://schemas.microsoft.com/office/drawing/2014/main" id="{8120C3EF-E967-492E-8983-0D4D2A073AE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0292FF4-FFC4-4981-A8F7-D0936DB6C22B}" type="slidenum">
              <a:t>‹N°›</a:t>
            </a:fld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0" name="Espace réservé de l'en-tête 1">
            <a:extLst>
              <a:ext uri="{FF2B5EF4-FFF2-40B4-BE49-F238E27FC236}">
                <a16:creationId xmlns:a16="http://schemas.microsoft.com/office/drawing/2014/main" id="{DDECAD3E-6BFE-40BD-ACD4-9FC22C49F437}"/>
              </a:ext>
            </a:extLst>
          </p:cNvPr>
          <p:cNvSpPr txBox="1"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1" name="Espace réservé de la date 2">
            <a:extLst>
              <a:ext uri="{FF2B5EF4-FFF2-40B4-BE49-F238E27FC236}">
                <a16:creationId xmlns:a16="http://schemas.microsoft.com/office/drawing/2014/main" id="{EB834C00-3B7F-42D5-A5D9-B26FF1FF17AA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15C9A23-2DB7-4716-BE3B-449E8014F642}" type="datetime1">
              <a: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28/06/2022</a:t>
            </a:fld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2" name="Espace réservé du pied de page 3">
            <a:extLst>
              <a:ext uri="{FF2B5EF4-FFF2-40B4-BE49-F238E27FC236}">
                <a16:creationId xmlns:a16="http://schemas.microsoft.com/office/drawing/2014/main" id="{3656801D-E3C0-48F9-BB1B-708D064F3FA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3" name="Espace réservé du numéro de diapositive 4">
            <a:extLst>
              <a:ext uri="{FF2B5EF4-FFF2-40B4-BE49-F238E27FC236}">
                <a16:creationId xmlns:a16="http://schemas.microsoft.com/office/drawing/2014/main" id="{B3C6AEB9-D2D6-4F16-BD11-5A75A5E66D5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471C200-D785-4884-AE95-E713B8C11B91}" type="slidenum">
              <a:t>‹N°›</a:t>
            </a:fld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4" name="Espace réservé de l'en-tête 1">
            <a:extLst>
              <a:ext uri="{FF2B5EF4-FFF2-40B4-BE49-F238E27FC236}">
                <a16:creationId xmlns:a16="http://schemas.microsoft.com/office/drawing/2014/main" id="{7B281174-622C-4EA8-A6E8-B312DACB18C0}"/>
              </a:ext>
            </a:extLst>
          </p:cNvPr>
          <p:cNvSpPr txBox="1"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5" name="Espace réservé de la date 2">
            <a:extLst>
              <a:ext uri="{FF2B5EF4-FFF2-40B4-BE49-F238E27FC236}">
                <a16:creationId xmlns:a16="http://schemas.microsoft.com/office/drawing/2014/main" id="{F69CFEBB-FC98-4BF7-9503-7FE7663BB453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F249539-85B6-46A3-ADAF-D8847A10A6D4}" type="datetime1">
              <a: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28/06/2022</a:t>
            </a:fld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6" name="Espace réservé du pied de page 3">
            <a:extLst>
              <a:ext uri="{FF2B5EF4-FFF2-40B4-BE49-F238E27FC236}">
                <a16:creationId xmlns:a16="http://schemas.microsoft.com/office/drawing/2014/main" id="{D02CEE92-EC6D-415A-A3AD-4DD30F9CBFC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7" name="Espace réservé du numéro de diapositive 4">
            <a:extLst>
              <a:ext uri="{FF2B5EF4-FFF2-40B4-BE49-F238E27FC236}">
                <a16:creationId xmlns:a16="http://schemas.microsoft.com/office/drawing/2014/main" id="{5209D820-F30B-47C7-8437-FD7460DFA0C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990E3F0-EA78-4F5B-8BD2-FC532A404872}" type="slidenum">
              <a:t>‹N°›</a:t>
            </a:fld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8" name="Espace réservé de l'en-tête 1">
            <a:extLst>
              <a:ext uri="{FF2B5EF4-FFF2-40B4-BE49-F238E27FC236}">
                <a16:creationId xmlns:a16="http://schemas.microsoft.com/office/drawing/2014/main" id="{8BD47D27-C055-4CFF-968E-835DB23EB5E0}"/>
              </a:ext>
            </a:extLst>
          </p:cNvPr>
          <p:cNvSpPr txBox="1"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9" name="Espace réservé de la date 2">
            <a:extLst>
              <a:ext uri="{FF2B5EF4-FFF2-40B4-BE49-F238E27FC236}">
                <a16:creationId xmlns:a16="http://schemas.microsoft.com/office/drawing/2014/main" id="{75C19C92-56FC-4F67-A090-4F9746090FF7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C562FCA-B276-4095-8EBD-61B5E2798910}" type="datetime1">
              <a: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28/06/2022</a:t>
            </a:fld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0" name="Espace réservé du pied de page 3">
            <a:extLst>
              <a:ext uri="{FF2B5EF4-FFF2-40B4-BE49-F238E27FC236}">
                <a16:creationId xmlns:a16="http://schemas.microsoft.com/office/drawing/2014/main" id="{9FCD2409-432F-4683-806C-0ABA62BEEFE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1" name="Espace réservé du numéro de diapositive 4">
            <a:extLst>
              <a:ext uri="{FF2B5EF4-FFF2-40B4-BE49-F238E27FC236}">
                <a16:creationId xmlns:a16="http://schemas.microsoft.com/office/drawing/2014/main" id="{EF59FFD8-F57D-4D06-80F0-371B793A9F1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BA93AF6-57C8-4B9C-A0F9-C7C6A8BA78EA}" type="slidenum">
              <a:t>‹N°›</a:t>
            </a:fld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2" name="Espace réservé de l'en-tête 1">
            <a:extLst>
              <a:ext uri="{FF2B5EF4-FFF2-40B4-BE49-F238E27FC236}">
                <a16:creationId xmlns:a16="http://schemas.microsoft.com/office/drawing/2014/main" id="{80B0F94D-A327-4C7F-955E-EBBAE6DC382B}"/>
              </a:ext>
            </a:extLst>
          </p:cNvPr>
          <p:cNvSpPr txBox="1"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3" name="Espace réservé de la date 2">
            <a:extLst>
              <a:ext uri="{FF2B5EF4-FFF2-40B4-BE49-F238E27FC236}">
                <a16:creationId xmlns:a16="http://schemas.microsoft.com/office/drawing/2014/main" id="{1AE47510-E88E-4330-91F0-CE97648F5264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74875B9-8AF0-41CD-AA9C-80FA1EB5B0A1}" type="datetime1">
              <a: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28/06/2022</a:t>
            </a:fld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4" name="Espace réservé du pied de page 3">
            <a:extLst>
              <a:ext uri="{FF2B5EF4-FFF2-40B4-BE49-F238E27FC236}">
                <a16:creationId xmlns:a16="http://schemas.microsoft.com/office/drawing/2014/main" id="{34521818-FAF5-4371-B656-007F7FF5F9C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5" name="Espace réservé du numéro de diapositive 4">
            <a:extLst>
              <a:ext uri="{FF2B5EF4-FFF2-40B4-BE49-F238E27FC236}">
                <a16:creationId xmlns:a16="http://schemas.microsoft.com/office/drawing/2014/main" id="{EBF56D56-51E8-4A13-9275-96B20BD88AD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2F6824A-C096-4468-8C23-810B9225EB2B}" type="slidenum">
              <a:t>‹N°›</a:t>
            </a:fld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6" name="Espace réservé de l'en-tête 1">
            <a:extLst>
              <a:ext uri="{FF2B5EF4-FFF2-40B4-BE49-F238E27FC236}">
                <a16:creationId xmlns:a16="http://schemas.microsoft.com/office/drawing/2014/main" id="{5871C1AF-98D0-40A0-ACA6-E376FBACAE5E}"/>
              </a:ext>
            </a:extLst>
          </p:cNvPr>
          <p:cNvSpPr txBox="1"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7" name="Espace réservé de la date 2">
            <a:extLst>
              <a:ext uri="{FF2B5EF4-FFF2-40B4-BE49-F238E27FC236}">
                <a16:creationId xmlns:a16="http://schemas.microsoft.com/office/drawing/2014/main" id="{A5573B95-CD39-48B0-B335-861E81EB02EC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BDCBEDB-1C8A-42B9-A650-495481496EDC}" type="datetime1">
              <a: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28/06/2022</a:t>
            </a:fld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8" name="Espace réservé du pied de page 3">
            <a:extLst>
              <a:ext uri="{FF2B5EF4-FFF2-40B4-BE49-F238E27FC236}">
                <a16:creationId xmlns:a16="http://schemas.microsoft.com/office/drawing/2014/main" id="{F3D25537-8A7E-4CBE-A078-0EF404F5F77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9" name="Espace réservé du numéro de diapositive 4">
            <a:extLst>
              <a:ext uri="{FF2B5EF4-FFF2-40B4-BE49-F238E27FC236}">
                <a16:creationId xmlns:a16="http://schemas.microsoft.com/office/drawing/2014/main" id="{24C43F44-7A01-4D5C-B723-D976B8C620F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0157DF4-84D2-48A6-B470-4746348C36A6}" type="slidenum">
              <a:t>‹N°›</a:t>
            </a:fld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0" name="Espace réservé de l'en-tête 1">
            <a:extLst>
              <a:ext uri="{FF2B5EF4-FFF2-40B4-BE49-F238E27FC236}">
                <a16:creationId xmlns:a16="http://schemas.microsoft.com/office/drawing/2014/main" id="{12EA5E76-2440-4D45-8409-DEDC9B7B7679}"/>
              </a:ext>
            </a:extLst>
          </p:cNvPr>
          <p:cNvSpPr txBox="1"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1" name="Espace réservé de la date 2">
            <a:extLst>
              <a:ext uri="{FF2B5EF4-FFF2-40B4-BE49-F238E27FC236}">
                <a16:creationId xmlns:a16="http://schemas.microsoft.com/office/drawing/2014/main" id="{11C29273-ED40-4439-BE2A-7E87795D0AF7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0E6EEE7-11CB-4139-BF72-A008C2F5BBFC}" type="datetime1">
              <a: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28/06/2022</a:t>
            </a:fld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2" name="Espace réservé du pied de page 3">
            <a:extLst>
              <a:ext uri="{FF2B5EF4-FFF2-40B4-BE49-F238E27FC236}">
                <a16:creationId xmlns:a16="http://schemas.microsoft.com/office/drawing/2014/main" id="{69EA6D84-3BB1-4A05-BF0F-5E2DD643B46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3" name="Espace réservé du numéro de diapositive 4">
            <a:extLst>
              <a:ext uri="{FF2B5EF4-FFF2-40B4-BE49-F238E27FC236}">
                <a16:creationId xmlns:a16="http://schemas.microsoft.com/office/drawing/2014/main" id="{A5C5A8A9-6A65-4B94-8724-5A4B53CAA1B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03D8F0D-4017-46E9-A76E-A2B672927FA9}" type="slidenum">
              <a:t>‹N°›</a:t>
            </a:fld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4" name="Espace réservé de l'en-tête 1">
            <a:extLst>
              <a:ext uri="{FF2B5EF4-FFF2-40B4-BE49-F238E27FC236}">
                <a16:creationId xmlns:a16="http://schemas.microsoft.com/office/drawing/2014/main" id="{DB9E361F-2454-4F0B-AB96-516245B5A093}"/>
              </a:ext>
            </a:extLst>
          </p:cNvPr>
          <p:cNvSpPr txBox="1"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5" name="Espace réservé de la date 2">
            <a:extLst>
              <a:ext uri="{FF2B5EF4-FFF2-40B4-BE49-F238E27FC236}">
                <a16:creationId xmlns:a16="http://schemas.microsoft.com/office/drawing/2014/main" id="{8777D17A-70C1-472D-9198-66BEA818DE0B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C4AC42C-385D-4D01-94E1-23C3944CA0AD}" type="datetime1">
              <a: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28/06/2022</a:t>
            </a:fld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6" name="Espace réservé du pied de page 3">
            <a:extLst>
              <a:ext uri="{FF2B5EF4-FFF2-40B4-BE49-F238E27FC236}">
                <a16:creationId xmlns:a16="http://schemas.microsoft.com/office/drawing/2014/main" id="{7F9BB2D2-7DA2-4E9E-AA26-B3F773F7E38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7" name="Espace réservé du numéro de diapositive 4">
            <a:extLst>
              <a:ext uri="{FF2B5EF4-FFF2-40B4-BE49-F238E27FC236}">
                <a16:creationId xmlns:a16="http://schemas.microsoft.com/office/drawing/2014/main" id="{380960DB-2481-4485-A999-22778D8B14B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D2F708B-4AE7-4A7B-9BD1-940638A956B3}" type="slidenum">
              <a:t>‹N°›</a:t>
            </a:fld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8" name="Espace réservé de l'en-tête 1">
            <a:extLst>
              <a:ext uri="{FF2B5EF4-FFF2-40B4-BE49-F238E27FC236}">
                <a16:creationId xmlns:a16="http://schemas.microsoft.com/office/drawing/2014/main" id="{B1FF8204-BCFF-45A6-A628-1F89309425A5}"/>
              </a:ext>
            </a:extLst>
          </p:cNvPr>
          <p:cNvSpPr txBox="1"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9" name="Espace réservé de la date 2">
            <a:extLst>
              <a:ext uri="{FF2B5EF4-FFF2-40B4-BE49-F238E27FC236}">
                <a16:creationId xmlns:a16="http://schemas.microsoft.com/office/drawing/2014/main" id="{F2622395-6F6C-436E-9974-36F75247B46E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6867BF8-C483-42F1-AB5A-9540F9910E75}" type="datetime1">
              <a: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28/06/2022</a:t>
            </a:fld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0" name="Espace réservé du pied de page 3">
            <a:extLst>
              <a:ext uri="{FF2B5EF4-FFF2-40B4-BE49-F238E27FC236}">
                <a16:creationId xmlns:a16="http://schemas.microsoft.com/office/drawing/2014/main" id="{82AC1685-3AAE-4291-B0AD-3CD824792DB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1" name="Espace réservé du numéro de diapositive 4">
            <a:extLst>
              <a:ext uri="{FF2B5EF4-FFF2-40B4-BE49-F238E27FC236}">
                <a16:creationId xmlns:a16="http://schemas.microsoft.com/office/drawing/2014/main" id="{06802196-C4FA-42E3-904D-FBB6F673935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36FE47A-C19E-4AB2-83F5-FA3781589D4B}" type="slidenum">
              <a:t>‹N°›</a:t>
            </a:fld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2" name="Espace réservé de l'en-tête 1">
            <a:extLst>
              <a:ext uri="{FF2B5EF4-FFF2-40B4-BE49-F238E27FC236}">
                <a16:creationId xmlns:a16="http://schemas.microsoft.com/office/drawing/2014/main" id="{2DE28B5D-423D-407B-AF0A-753E01115808}"/>
              </a:ext>
            </a:extLst>
          </p:cNvPr>
          <p:cNvSpPr txBox="1"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3" name="Espace réservé de la date 2">
            <a:extLst>
              <a:ext uri="{FF2B5EF4-FFF2-40B4-BE49-F238E27FC236}">
                <a16:creationId xmlns:a16="http://schemas.microsoft.com/office/drawing/2014/main" id="{8E74C1FC-4AAD-4831-8D4D-FC82EFA40EF2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49A9701-83F3-45DA-BB50-DC63718C6D2D}" type="datetime1">
              <a: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28/06/2022</a:t>
            </a:fld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4" name="Espace réservé du pied de page 3">
            <a:extLst>
              <a:ext uri="{FF2B5EF4-FFF2-40B4-BE49-F238E27FC236}">
                <a16:creationId xmlns:a16="http://schemas.microsoft.com/office/drawing/2014/main" id="{267FC3A7-4A30-40B7-B3C5-0A667A0DADA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5" name="Espace réservé du numéro de diapositive 4">
            <a:extLst>
              <a:ext uri="{FF2B5EF4-FFF2-40B4-BE49-F238E27FC236}">
                <a16:creationId xmlns:a16="http://schemas.microsoft.com/office/drawing/2014/main" id="{703C66BB-1487-494D-8CFC-40D720910A5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31369C0-E052-4107-BBBD-588A7044D81F}" type="slidenum">
              <a:t>‹N°›</a:t>
            </a:fld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6" name="Espace réservé de l'en-tête 1">
            <a:extLst>
              <a:ext uri="{FF2B5EF4-FFF2-40B4-BE49-F238E27FC236}">
                <a16:creationId xmlns:a16="http://schemas.microsoft.com/office/drawing/2014/main" id="{69490D59-C678-4C58-A6A8-C6D4BC34C52D}"/>
              </a:ext>
            </a:extLst>
          </p:cNvPr>
          <p:cNvSpPr txBox="1"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7" name="Espace réservé de la date 2">
            <a:extLst>
              <a:ext uri="{FF2B5EF4-FFF2-40B4-BE49-F238E27FC236}">
                <a16:creationId xmlns:a16="http://schemas.microsoft.com/office/drawing/2014/main" id="{A3BFDC4E-74BF-4DC4-8123-AA558A9FF9C7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02B820D-0217-45EA-A4F3-FF7119BE661C}" type="datetime1">
              <a: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28/06/2022</a:t>
            </a:fld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8" name="Espace réservé du pied de page 3">
            <a:extLst>
              <a:ext uri="{FF2B5EF4-FFF2-40B4-BE49-F238E27FC236}">
                <a16:creationId xmlns:a16="http://schemas.microsoft.com/office/drawing/2014/main" id="{3E9A23FD-6579-4C2B-A833-CC3E2BF22F0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9" name="Espace réservé du numéro de diapositive 4">
            <a:extLst>
              <a:ext uri="{FF2B5EF4-FFF2-40B4-BE49-F238E27FC236}">
                <a16:creationId xmlns:a16="http://schemas.microsoft.com/office/drawing/2014/main" id="{3F15AEF0-38CE-43F4-BD8B-35B02FCE825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1D599AC-BB76-4D30-AD37-BF3081E70D44}" type="slidenum">
              <a:t>‹N°›</a:t>
            </a:fld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0" name="Espace réservé de l'en-tête 1">
            <a:extLst>
              <a:ext uri="{FF2B5EF4-FFF2-40B4-BE49-F238E27FC236}">
                <a16:creationId xmlns:a16="http://schemas.microsoft.com/office/drawing/2014/main" id="{B9A86D80-899E-4342-90D1-5EA9ECFA8ACB}"/>
              </a:ext>
            </a:extLst>
          </p:cNvPr>
          <p:cNvSpPr txBox="1"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CA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1" name="Espace réservé de la date 2">
            <a:extLst>
              <a:ext uri="{FF2B5EF4-FFF2-40B4-BE49-F238E27FC236}">
                <a16:creationId xmlns:a16="http://schemas.microsoft.com/office/drawing/2014/main" id="{A6BE7945-6FBE-46DC-834D-12A9D4AAA15E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325107D-75D5-45E0-B409-541ED0C96830}" type="datetime1">
              <a:rPr lang="fr-CA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2022-06-28</a:t>
            </a:fld>
            <a:endParaRPr lang="fr-CA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2" name="Espace réservé du pied de page 3">
            <a:extLst>
              <a:ext uri="{FF2B5EF4-FFF2-40B4-BE49-F238E27FC236}">
                <a16:creationId xmlns:a16="http://schemas.microsoft.com/office/drawing/2014/main" id="{A3E050B0-EC4E-4FBE-8664-BE88D5DF5D8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CA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3" name="Espace réservé du numéro de diapositive 4">
            <a:extLst>
              <a:ext uri="{FF2B5EF4-FFF2-40B4-BE49-F238E27FC236}">
                <a16:creationId xmlns:a16="http://schemas.microsoft.com/office/drawing/2014/main" id="{DFC39CAF-AF01-4FD0-8B69-59249B95A79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1855CC7-A17B-4DFC-80DC-D4564BA29689}" type="slidenum">
              <a:t>‹N°›</a:t>
            </a:fld>
            <a:endParaRPr lang="fr-CA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86581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6768ACCA-EB8C-4EA5-BEC3-59B7C53FE927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CA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46419A9-CFFD-4D0D-BF04-F9109194E220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CA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53F553EB-C687-4528-A91B-0CD67603AA1F}" type="datetime1">
              <a:rPr lang="fr-CA"/>
              <a:pPr lvl="0"/>
              <a:t>2022-06-28</a:t>
            </a:fld>
            <a:endParaRPr lang="fr-CA"/>
          </a:p>
        </p:txBody>
      </p:sp>
      <p:sp>
        <p:nvSpPr>
          <p:cNvPr id="4" name="Espace réservé de l'image des diapositives 3">
            <a:extLst>
              <a:ext uri="{FF2B5EF4-FFF2-40B4-BE49-F238E27FC236}">
                <a16:creationId xmlns:a16="http://schemas.microsoft.com/office/drawing/2014/main" id="{856FBAB0-421E-4B23-9075-44B9A7D855C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Espace réservé des notes 4">
            <a:extLst>
              <a:ext uri="{FF2B5EF4-FFF2-40B4-BE49-F238E27FC236}">
                <a16:creationId xmlns:a16="http://schemas.microsoft.com/office/drawing/2014/main" id="{31E0AE0B-DF40-44D6-AAED-2F53C15CB34D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E171348-16FF-4689-90D8-B8E9452ACD55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CA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49FC654-D579-45B3-BD3D-7CC51036F4D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CA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04C4828B-0ADE-4ECF-A534-61E638022AFF}" type="slidenum">
              <a:t>‹N°›</a:t>
            </a:fld>
            <a:endParaRPr lang="fr-CA"/>
          </a:p>
        </p:txBody>
      </p:sp>
      <p:sp>
        <p:nvSpPr>
          <p:cNvPr id="8" name="Espace réservé de l'en-tête 1">
            <a:extLst>
              <a:ext uri="{FF2B5EF4-FFF2-40B4-BE49-F238E27FC236}">
                <a16:creationId xmlns:a16="http://schemas.microsoft.com/office/drawing/2014/main" id="{C161FE44-8A91-4CAA-AF40-AD0E84D029EC}"/>
              </a:ext>
            </a:extLst>
          </p:cNvPr>
          <p:cNvSpPr txBox="1"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fr-FR"/>
          </a:p>
        </p:txBody>
      </p:sp>
      <p:sp>
        <p:nvSpPr>
          <p:cNvPr id="9" name="Espace réservé de la date 2">
            <a:extLst>
              <a:ext uri="{FF2B5EF4-FFF2-40B4-BE49-F238E27FC236}">
                <a16:creationId xmlns:a16="http://schemas.microsoft.com/office/drawing/2014/main" id="{A176EE13-26D5-4B08-9B8E-6FFED3B5562B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8B430ED0-ED7C-4EA7-94F9-9E5C97258A16}" type="datetime1">
              <a:rPr lang="fr-FR"/>
              <a:pPr lvl="0"/>
              <a:t>28/06/2022</a:t>
            </a:fld>
            <a:endParaRPr lang="fr-FR"/>
          </a:p>
        </p:txBody>
      </p:sp>
      <p:sp>
        <p:nvSpPr>
          <p:cNvPr id="10" name="Espace réservé de l'image des diapositives 3">
            <a:extLst>
              <a:ext uri="{FF2B5EF4-FFF2-40B4-BE49-F238E27FC236}">
                <a16:creationId xmlns:a16="http://schemas.microsoft.com/office/drawing/2014/main" id="{1BE4A0F2-93A4-43FD-9050-70206371EE28}"/>
              </a:ext>
            </a:extLst>
          </p:cNvPr>
          <p:cNvSpPr>
            <a:spLocks noGrp="1" noRot="1" noChangeAspect="1"/>
          </p:cNvSpPr>
          <p:nvPr>
            <p:ph type="sldImg" sz="quarter" idx="4294967295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11" name="Espace réservé des notes 4">
            <a:extLst>
              <a:ext uri="{FF2B5EF4-FFF2-40B4-BE49-F238E27FC236}">
                <a16:creationId xmlns:a16="http://schemas.microsoft.com/office/drawing/2014/main" id="{9FC4A3FD-45F4-4431-8128-4DA6A4F11EE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2" name="Espace réservé du pied de page 5">
            <a:extLst>
              <a:ext uri="{FF2B5EF4-FFF2-40B4-BE49-F238E27FC236}">
                <a16:creationId xmlns:a16="http://schemas.microsoft.com/office/drawing/2014/main" id="{9E6579DA-4FAE-448E-B641-1D4D85D6435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fr-FR"/>
          </a:p>
        </p:txBody>
      </p:sp>
      <p:sp>
        <p:nvSpPr>
          <p:cNvPr id="13" name="Espace réservé du numéro de diapositive 6">
            <a:extLst>
              <a:ext uri="{FF2B5EF4-FFF2-40B4-BE49-F238E27FC236}">
                <a16:creationId xmlns:a16="http://schemas.microsoft.com/office/drawing/2014/main" id="{A6B75BE9-7AB9-4974-AEAC-97B16F5F5D4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36C72231-331A-45CB-BEA3-8409E60E5103}" type="slidenum">
              <a:t>‹N°›</a:t>
            </a:fld>
            <a:endParaRPr lang="fr-FR"/>
          </a:p>
        </p:txBody>
      </p:sp>
      <p:sp>
        <p:nvSpPr>
          <p:cNvPr id="14" name="Espace réservé de l'en-tête 1">
            <a:extLst>
              <a:ext uri="{FF2B5EF4-FFF2-40B4-BE49-F238E27FC236}">
                <a16:creationId xmlns:a16="http://schemas.microsoft.com/office/drawing/2014/main" id="{33705FAF-045E-47F6-BCE9-2033B36F4C10}"/>
              </a:ext>
            </a:extLst>
          </p:cNvPr>
          <p:cNvSpPr txBox="1"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fr-FR"/>
          </a:p>
        </p:txBody>
      </p:sp>
      <p:sp>
        <p:nvSpPr>
          <p:cNvPr id="15" name="Espace réservé de la date 2">
            <a:extLst>
              <a:ext uri="{FF2B5EF4-FFF2-40B4-BE49-F238E27FC236}">
                <a16:creationId xmlns:a16="http://schemas.microsoft.com/office/drawing/2014/main" id="{1FD30C21-7D2A-4DF6-99D7-C56226859628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61AC5CEE-0A30-4953-8332-26876B2EBD78}" type="datetime1">
              <a:rPr lang="fr-FR"/>
              <a:pPr lvl="0"/>
              <a:t>28/06/2022</a:t>
            </a:fld>
            <a:endParaRPr lang="fr-FR"/>
          </a:p>
        </p:txBody>
      </p:sp>
      <p:sp>
        <p:nvSpPr>
          <p:cNvPr id="16" name="Espace réservé de l'image des diapositives 3">
            <a:extLst>
              <a:ext uri="{FF2B5EF4-FFF2-40B4-BE49-F238E27FC236}">
                <a16:creationId xmlns:a16="http://schemas.microsoft.com/office/drawing/2014/main" id="{42D9D3F8-9B46-426A-BF4F-AA2D1CB8138F}"/>
              </a:ext>
            </a:extLst>
          </p:cNvPr>
          <p:cNvSpPr>
            <a:spLocks noGrp="1" noRot="1" noChangeAspect="1"/>
          </p:cNvSpPr>
          <p:nvPr>
            <p:ph type="sldImg" sz="quarter" idx="4294967295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17" name="Espace réservé des notes 4">
            <a:extLst>
              <a:ext uri="{FF2B5EF4-FFF2-40B4-BE49-F238E27FC236}">
                <a16:creationId xmlns:a16="http://schemas.microsoft.com/office/drawing/2014/main" id="{ABC48A90-5E8B-491B-83CB-3608C34C669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8" name="Espace réservé du pied de page 5">
            <a:extLst>
              <a:ext uri="{FF2B5EF4-FFF2-40B4-BE49-F238E27FC236}">
                <a16:creationId xmlns:a16="http://schemas.microsoft.com/office/drawing/2014/main" id="{F844F170-660D-4031-9483-37D4A6010C8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fr-FR"/>
          </a:p>
        </p:txBody>
      </p:sp>
      <p:sp>
        <p:nvSpPr>
          <p:cNvPr id="19" name="Espace réservé du numéro de diapositive 6">
            <a:extLst>
              <a:ext uri="{FF2B5EF4-FFF2-40B4-BE49-F238E27FC236}">
                <a16:creationId xmlns:a16="http://schemas.microsoft.com/office/drawing/2014/main" id="{6BBAA400-78A0-4222-B846-B046479E8C7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80F28212-8E53-4567-ACA6-56A203D3725A}" type="slidenum">
              <a:t>‹N°›</a:t>
            </a:fld>
            <a:endParaRPr lang="fr-FR"/>
          </a:p>
        </p:txBody>
      </p:sp>
      <p:sp>
        <p:nvSpPr>
          <p:cNvPr id="20" name="Espace réservé de l'en-tête 1">
            <a:extLst>
              <a:ext uri="{FF2B5EF4-FFF2-40B4-BE49-F238E27FC236}">
                <a16:creationId xmlns:a16="http://schemas.microsoft.com/office/drawing/2014/main" id="{268C5D59-B3F2-47EF-99A1-814A23ECF396}"/>
              </a:ext>
            </a:extLst>
          </p:cNvPr>
          <p:cNvSpPr txBox="1"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fr-FR"/>
          </a:p>
        </p:txBody>
      </p:sp>
      <p:sp>
        <p:nvSpPr>
          <p:cNvPr id="21" name="Espace réservé de la date 2">
            <a:extLst>
              <a:ext uri="{FF2B5EF4-FFF2-40B4-BE49-F238E27FC236}">
                <a16:creationId xmlns:a16="http://schemas.microsoft.com/office/drawing/2014/main" id="{A6DE8108-02C7-45C6-830C-445E6453D969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E0FEADCE-06AD-4913-8E66-C3AD95F4F01F}" type="datetime1">
              <a:rPr lang="fr-FR"/>
              <a:pPr lvl="0"/>
              <a:t>28/06/2022</a:t>
            </a:fld>
            <a:endParaRPr lang="fr-FR"/>
          </a:p>
        </p:txBody>
      </p:sp>
      <p:sp>
        <p:nvSpPr>
          <p:cNvPr id="22" name="Espace réservé de l'image des diapositives 3">
            <a:extLst>
              <a:ext uri="{FF2B5EF4-FFF2-40B4-BE49-F238E27FC236}">
                <a16:creationId xmlns:a16="http://schemas.microsoft.com/office/drawing/2014/main" id="{5E525CF5-308F-4AE6-ADBF-7C1B1629F34D}"/>
              </a:ext>
            </a:extLst>
          </p:cNvPr>
          <p:cNvSpPr>
            <a:spLocks noGrp="1" noRot="1" noChangeAspect="1"/>
          </p:cNvSpPr>
          <p:nvPr>
            <p:ph type="sldImg" sz="quarter" idx="4294967295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23" name="Espace réservé des notes 4">
            <a:extLst>
              <a:ext uri="{FF2B5EF4-FFF2-40B4-BE49-F238E27FC236}">
                <a16:creationId xmlns:a16="http://schemas.microsoft.com/office/drawing/2014/main" id="{C7C342F5-1BC1-42B0-9024-1BA8E9385C0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4" name="Espace réservé du pied de page 5">
            <a:extLst>
              <a:ext uri="{FF2B5EF4-FFF2-40B4-BE49-F238E27FC236}">
                <a16:creationId xmlns:a16="http://schemas.microsoft.com/office/drawing/2014/main" id="{91624103-D089-4B41-962A-36672B9CD88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fr-FR"/>
          </a:p>
        </p:txBody>
      </p:sp>
      <p:sp>
        <p:nvSpPr>
          <p:cNvPr id="25" name="Espace réservé du numéro de diapositive 6">
            <a:extLst>
              <a:ext uri="{FF2B5EF4-FFF2-40B4-BE49-F238E27FC236}">
                <a16:creationId xmlns:a16="http://schemas.microsoft.com/office/drawing/2014/main" id="{97F7124B-33C5-4B46-A7C5-4FFC602C51D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6C5655CE-EFAE-4672-A2F5-D355381DB386}" type="slidenum">
              <a:t>‹N°›</a:t>
            </a:fld>
            <a:endParaRPr lang="fr-FR"/>
          </a:p>
        </p:txBody>
      </p:sp>
      <p:sp>
        <p:nvSpPr>
          <p:cNvPr id="26" name="Espace réservé de l'en-tête 1">
            <a:extLst>
              <a:ext uri="{FF2B5EF4-FFF2-40B4-BE49-F238E27FC236}">
                <a16:creationId xmlns:a16="http://schemas.microsoft.com/office/drawing/2014/main" id="{15313746-03F5-4DE9-B268-87BE953BE2DB}"/>
              </a:ext>
            </a:extLst>
          </p:cNvPr>
          <p:cNvSpPr txBox="1"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fr-FR"/>
          </a:p>
        </p:txBody>
      </p:sp>
      <p:sp>
        <p:nvSpPr>
          <p:cNvPr id="27" name="Espace réservé de la date 2">
            <a:extLst>
              <a:ext uri="{FF2B5EF4-FFF2-40B4-BE49-F238E27FC236}">
                <a16:creationId xmlns:a16="http://schemas.microsoft.com/office/drawing/2014/main" id="{EB5878BC-63A4-4562-B29D-186830A2A792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BCB2F2AF-7B71-4FCE-9CA1-763B296D29E6}" type="datetime1">
              <a:rPr lang="fr-FR"/>
              <a:pPr lvl="0"/>
              <a:t>28/06/2022</a:t>
            </a:fld>
            <a:endParaRPr lang="fr-FR"/>
          </a:p>
        </p:txBody>
      </p:sp>
      <p:sp>
        <p:nvSpPr>
          <p:cNvPr id="28" name="Espace réservé de l'image des diapositives 3">
            <a:extLst>
              <a:ext uri="{FF2B5EF4-FFF2-40B4-BE49-F238E27FC236}">
                <a16:creationId xmlns:a16="http://schemas.microsoft.com/office/drawing/2014/main" id="{F808609B-700D-4064-BCC4-BFD6683DA964}"/>
              </a:ext>
            </a:extLst>
          </p:cNvPr>
          <p:cNvSpPr>
            <a:spLocks noGrp="1" noRot="1" noChangeAspect="1"/>
          </p:cNvSpPr>
          <p:nvPr>
            <p:ph type="sldImg" sz="quarter" idx="4294967295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29" name="Espace réservé des notes 4">
            <a:extLst>
              <a:ext uri="{FF2B5EF4-FFF2-40B4-BE49-F238E27FC236}">
                <a16:creationId xmlns:a16="http://schemas.microsoft.com/office/drawing/2014/main" id="{0B9107FB-82E3-43CD-BB17-FB8BA845E02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30" name="Espace réservé du pied de page 5">
            <a:extLst>
              <a:ext uri="{FF2B5EF4-FFF2-40B4-BE49-F238E27FC236}">
                <a16:creationId xmlns:a16="http://schemas.microsoft.com/office/drawing/2014/main" id="{CFFE5390-CDBE-4E93-BB37-B573F759BFA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fr-FR"/>
          </a:p>
        </p:txBody>
      </p:sp>
      <p:sp>
        <p:nvSpPr>
          <p:cNvPr id="31" name="Espace réservé du numéro de diapositive 6">
            <a:extLst>
              <a:ext uri="{FF2B5EF4-FFF2-40B4-BE49-F238E27FC236}">
                <a16:creationId xmlns:a16="http://schemas.microsoft.com/office/drawing/2014/main" id="{C4E54F3F-CE66-4135-9C6E-EDF5FBF0EAB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907E03C9-6EC4-4328-8B97-7A3569C141C6}" type="slidenum">
              <a:t>‹N°›</a:t>
            </a:fld>
            <a:endParaRPr lang="fr-FR"/>
          </a:p>
        </p:txBody>
      </p:sp>
      <p:sp>
        <p:nvSpPr>
          <p:cNvPr id="32" name="Espace réservé de l'en-tête 1">
            <a:extLst>
              <a:ext uri="{FF2B5EF4-FFF2-40B4-BE49-F238E27FC236}">
                <a16:creationId xmlns:a16="http://schemas.microsoft.com/office/drawing/2014/main" id="{CA5B1A3B-0A22-4FD0-9524-E61B23CE8072}"/>
              </a:ext>
            </a:extLst>
          </p:cNvPr>
          <p:cNvSpPr txBox="1"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fr-FR"/>
          </a:p>
        </p:txBody>
      </p:sp>
      <p:sp>
        <p:nvSpPr>
          <p:cNvPr id="33" name="Espace réservé de la date 2">
            <a:extLst>
              <a:ext uri="{FF2B5EF4-FFF2-40B4-BE49-F238E27FC236}">
                <a16:creationId xmlns:a16="http://schemas.microsoft.com/office/drawing/2014/main" id="{393AD9E4-D1CF-4B70-B167-62144EAB4A96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C564E2BC-AB86-49F7-B31A-BF90C6DBF0DF}" type="datetime1">
              <a:rPr lang="fr-FR"/>
              <a:pPr lvl="0"/>
              <a:t>28/06/2022</a:t>
            </a:fld>
            <a:endParaRPr lang="fr-FR"/>
          </a:p>
        </p:txBody>
      </p:sp>
      <p:sp>
        <p:nvSpPr>
          <p:cNvPr id="34" name="Espace réservé de l'image des diapositives 3">
            <a:extLst>
              <a:ext uri="{FF2B5EF4-FFF2-40B4-BE49-F238E27FC236}">
                <a16:creationId xmlns:a16="http://schemas.microsoft.com/office/drawing/2014/main" id="{B672A424-C65D-4967-844B-AFF3EAE2FC8F}"/>
              </a:ext>
            </a:extLst>
          </p:cNvPr>
          <p:cNvSpPr>
            <a:spLocks noGrp="1" noRot="1" noChangeAspect="1"/>
          </p:cNvSpPr>
          <p:nvPr>
            <p:ph type="sldImg" sz="quarter" idx="4294967295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35" name="Espace réservé des notes 4">
            <a:extLst>
              <a:ext uri="{FF2B5EF4-FFF2-40B4-BE49-F238E27FC236}">
                <a16:creationId xmlns:a16="http://schemas.microsoft.com/office/drawing/2014/main" id="{44EF4519-D5BD-46C0-BF31-462972B7570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36" name="Espace réservé du pied de page 5">
            <a:extLst>
              <a:ext uri="{FF2B5EF4-FFF2-40B4-BE49-F238E27FC236}">
                <a16:creationId xmlns:a16="http://schemas.microsoft.com/office/drawing/2014/main" id="{F797BE2D-530E-4E37-9ED5-7BB766CC463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fr-FR"/>
          </a:p>
        </p:txBody>
      </p:sp>
      <p:sp>
        <p:nvSpPr>
          <p:cNvPr id="37" name="Espace réservé du numéro de diapositive 6">
            <a:extLst>
              <a:ext uri="{FF2B5EF4-FFF2-40B4-BE49-F238E27FC236}">
                <a16:creationId xmlns:a16="http://schemas.microsoft.com/office/drawing/2014/main" id="{E556FEEA-EE15-48CA-A119-708276A462A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F606167E-DE8B-49B1-A242-07DB2347A937}" type="slidenum">
              <a:t>‹N°›</a:t>
            </a:fld>
            <a:endParaRPr lang="fr-FR"/>
          </a:p>
        </p:txBody>
      </p:sp>
      <p:sp>
        <p:nvSpPr>
          <p:cNvPr id="38" name="Espace réservé de l'en-tête 1">
            <a:extLst>
              <a:ext uri="{FF2B5EF4-FFF2-40B4-BE49-F238E27FC236}">
                <a16:creationId xmlns:a16="http://schemas.microsoft.com/office/drawing/2014/main" id="{2B8B00C0-FE31-4B02-AA7E-422C2DD3C8DE}"/>
              </a:ext>
            </a:extLst>
          </p:cNvPr>
          <p:cNvSpPr txBox="1"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fr-FR"/>
          </a:p>
        </p:txBody>
      </p:sp>
      <p:sp>
        <p:nvSpPr>
          <p:cNvPr id="39" name="Espace réservé de la date 2">
            <a:extLst>
              <a:ext uri="{FF2B5EF4-FFF2-40B4-BE49-F238E27FC236}">
                <a16:creationId xmlns:a16="http://schemas.microsoft.com/office/drawing/2014/main" id="{EEA33244-FC15-41FF-8AB8-05AE8ED27660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D680F1CA-82BF-4477-8B94-8B6874535410}" type="datetime1">
              <a:rPr lang="fr-FR"/>
              <a:pPr lvl="0"/>
              <a:t>28/06/2022</a:t>
            </a:fld>
            <a:endParaRPr lang="fr-FR"/>
          </a:p>
        </p:txBody>
      </p:sp>
      <p:sp>
        <p:nvSpPr>
          <p:cNvPr id="40" name="Espace réservé de l'image des diapositives 3">
            <a:extLst>
              <a:ext uri="{FF2B5EF4-FFF2-40B4-BE49-F238E27FC236}">
                <a16:creationId xmlns:a16="http://schemas.microsoft.com/office/drawing/2014/main" id="{23F2B402-AA0C-4525-AC2A-E058EEF6E3A9}"/>
              </a:ext>
            </a:extLst>
          </p:cNvPr>
          <p:cNvSpPr>
            <a:spLocks noGrp="1" noRot="1" noChangeAspect="1"/>
          </p:cNvSpPr>
          <p:nvPr>
            <p:ph type="sldImg" sz="quarter" idx="4294967295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41" name="Espace réservé des notes 4">
            <a:extLst>
              <a:ext uri="{FF2B5EF4-FFF2-40B4-BE49-F238E27FC236}">
                <a16:creationId xmlns:a16="http://schemas.microsoft.com/office/drawing/2014/main" id="{31F2D03A-A696-4256-8F75-6BBEF1A46A3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2" name="Espace réservé du pied de page 5">
            <a:extLst>
              <a:ext uri="{FF2B5EF4-FFF2-40B4-BE49-F238E27FC236}">
                <a16:creationId xmlns:a16="http://schemas.microsoft.com/office/drawing/2014/main" id="{0EB12081-B571-4C8F-8C81-84127EBC3A9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fr-FR"/>
          </a:p>
        </p:txBody>
      </p:sp>
      <p:sp>
        <p:nvSpPr>
          <p:cNvPr id="43" name="Espace réservé du numéro de diapositive 6">
            <a:extLst>
              <a:ext uri="{FF2B5EF4-FFF2-40B4-BE49-F238E27FC236}">
                <a16:creationId xmlns:a16="http://schemas.microsoft.com/office/drawing/2014/main" id="{A1BF3344-9634-4A44-93DD-637F89E69F1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D8147542-0179-4A3C-B8B6-EB528120B54B}" type="slidenum">
              <a:t>‹N°›</a:t>
            </a:fld>
            <a:endParaRPr lang="fr-FR"/>
          </a:p>
        </p:txBody>
      </p:sp>
      <p:sp>
        <p:nvSpPr>
          <p:cNvPr id="44" name="Espace réservé de l'en-tête 1">
            <a:extLst>
              <a:ext uri="{FF2B5EF4-FFF2-40B4-BE49-F238E27FC236}">
                <a16:creationId xmlns:a16="http://schemas.microsoft.com/office/drawing/2014/main" id="{6B783350-5B32-4BD3-B627-09C4B0743E38}"/>
              </a:ext>
            </a:extLst>
          </p:cNvPr>
          <p:cNvSpPr txBox="1"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fr-FR"/>
          </a:p>
        </p:txBody>
      </p:sp>
      <p:sp>
        <p:nvSpPr>
          <p:cNvPr id="45" name="Espace réservé de la date 2">
            <a:extLst>
              <a:ext uri="{FF2B5EF4-FFF2-40B4-BE49-F238E27FC236}">
                <a16:creationId xmlns:a16="http://schemas.microsoft.com/office/drawing/2014/main" id="{38908DED-390D-40EC-9774-E65805BA6EC1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E94A27A4-8F5C-4D2E-A9BC-6A92CD62E9C7}" type="datetime1">
              <a:rPr lang="fr-FR"/>
              <a:pPr lvl="0"/>
              <a:t>28/06/2022</a:t>
            </a:fld>
            <a:endParaRPr lang="fr-FR"/>
          </a:p>
        </p:txBody>
      </p:sp>
      <p:sp>
        <p:nvSpPr>
          <p:cNvPr id="46" name="Espace réservé de l'image des diapositives 3">
            <a:extLst>
              <a:ext uri="{FF2B5EF4-FFF2-40B4-BE49-F238E27FC236}">
                <a16:creationId xmlns:a16="http://schemas.microsoft.com/office/drawing/2014/main" id="{8392059B-E697-4233-8F58-2D84B0D62583}"/>
              </a:ext>
            </a:extLst>
          </p:cNvPr>
          <p:cNvSpPr>
            <a:spLocks noGrp="1" noRot="1" noChangeAspect="1"/>
          </p:cNvSpPr>
          <p:nvPr>
            <p:ph type="sldImg" sz="quarter" idx="4294967295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47" name="Espace réservé des notes 4">
            <a:extLst>
              <a:ext uri="{FF2B5EF4-FFF2-40B4-BE49-F238E27FC236}">
                <a16:creationId xmlns:a16="http://schemas.microsoft.com/office/drawing/2014/main" id="{DA8147AB-9C12-4BE0-8640-06C4AA0EE0D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8" name="Espace réservé du pied de page 5">
            <a:extLst>
              <a:ext uri="{FF2B5EF4-FFF2-40B4-BE49-F238E27FC236}">
                <a16:creationId xmlns:a16="http://schemas.microsoft.com/office/drawing/2014/main" id="{66A516E8-0DA5-4F3C-97E6-8108CBDB4DD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fr-FR"/>
          </a:p>
        </p:txBody>
      </p:sp>
      <p:sp>
        <p:nvSpPr>
          <p:cNvPr id="49" name="Espace réservé du numéro de diapositive 6">
            <a:extLst>
              <a:ext uri="{FF2B5EF4-FFF2-40B4-BE49-F238E27FC236}">
                <a16:creationId xmlns:a16="http://schemas.microsoft.com/office/drawing/2014/main" id="{70AD522E-A3E6-4417-920D-5C3AD9CC07A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4A61AD2D-05C9-4BE5-9828-104B99A57567}" type="slidenum">
              <a:t>‹N°›</a:t>
            </a:fld>
            <a:endParaRPr lang="fr-FR"/>
          </a:p>
        </p:txBody>
      </p:sp>
      <p:sp>
        <p:nvSpPr>
          <p:cNvPr id="50" name="Espace réservé de l'en-tête 1">
            <a:extLst>
              <a:ext uri="{FF2B5EF4-FFF2-40B4-BE49-F238E27FC236}">
                <a16:creationId xmlns:a16="http://schemas.microsoft.com/office/drawing/2014/main" id="{98581559-3A0C-40E1-A9B2-46F7C261E6D0}"/>
              </a:ext>
            </a:extLst>
          </p:cNvPr>
          <p:cNvSpPr txBox="1"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fr-FR"/>
          </a:p>
        </p:txBody>
      </p:sp>
      <p:sp>
        <p:nvSpPr>
          <p:cNvPr id="51" name="Espace réservé de la date 2">
            <a:extLst>
              <a:ext uri="{FF2B5EF4-FFF2-40B4-BE49-F238E27FC236}">
                <a16:creationId xmlns:a16="http://schemas.microsoft.com/office/drawing/2014/main" id="{34067EC1-0FB9-4840-8590-93AAC333EB7E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FAF25CC8-FE87-4C24-A304-EF40459D47A6}" type="datetime1">
              <a:rPr lang="fr-FR"/>
              <a:pPr lvl="0"/>
              <a:t>28/06/2022</a:t>
            </a:fld>
            <a:endParaRPr lang="fr-FR"/>
          </a:p>
        </p:txBody>
      </p:sp>
      <p:sp>
        <p:nvSpPr>
          <p:cNvPr id="52" name="Espace réservé de l'image des diapositives 3">
            <a:extLst>
              <a:ext uri="{FF2B5EF4-FFF2-40B4-BE49-F238E27FC236}">
                <a16:creationId xmlns:a16="http://schemas.microsoft.com/office/drawing/2014/main" id="{01BDB962-3442-4BBF-B1B0-A3C66EBE02CB}"/>
              </a:ext>
            </a:extLst>
          </p:cNvPr>
          <p:cNvSpPr>
            <a:spLocks noGrp="1" noRot="1" noChangeAspect="1"/>
          </p:cNvSpPr>
          <p:nvPr>
            <p:ph type="sldImg" sz="quarter" idx="4294967295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3" name="Espace réservé des notes 4">
            <a:extLst>
              <a:ext uri="{FF2B5EF4-FFF2-40B4-BE49-F238E27FC236}">
                <a16:creationId xmlns:a16="http://schemas.microsoft.com/office/drawing/2014/main" id="{E4F03FE9-51A1-4A9F-A33A-476B77E2F8D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4" name="Espace réservé du pied de page 5">
            <a:extLst>
              <a:ext uri="{FF2B5EF4-FFF2-40B4-BE49-F238E27FC236}">
                <a16:creationId xmlns:a16="http://schemas.microsoft.com/office/drawing/2014/main" id="{C12BDC99-EA5F-43C8-99D4-FC0D7B18514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fr-FR"/>
          </a:p>
        </p:txBody>
      </p:sp>
      <p:sp>
        <p:nvSpPr>
          <p:cNvPr id="55" name="Espace réservé du numéro de diapositive 6">
            <a:extLst>
              <a:ext uri="{FF2B5EF4-FFF2-40B4-BE49-F238E27FC236}">
                <a16:creationId xmlns:a16="http://schemas.microsoft.com/office/drawing/2014/main" id="{77CB0D33-4D00-47D9-A9C3-D48E3548C1B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EC5EAE56-2581-4FF2-978F-023DC1B1DE0B}" type="slidenum">
              <a:t>‹N°›</a:t>
            </a:fld>
            <a:endParaRPr lang="fr-FR"/>
          </a:p>
        </p:txBody>
      </p:sp>
      <p:sp>
        <p:nvSpPr>
          <p:cNvPr id="56" name="Espace réservé de l'en-tête 1">
            <a:extLst>
              <a:ext uri="{FF2B5EF4-FFF2-40B4-BE49-F238E27FC236}">
                <a16:creationId xmlns:a16="http://schemas.microsoft.com/office/drawing/2014/main" id="{2F7B55C8-7DD8-4370-9BD0-D9C7AFE12166}"/>
              </a:ext>
            </a:extLst>
          </p:cNvPr>
          <p:cNvSpPr txBox="1"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fr-FR"/>
          </a:p>
        </p:txBody>
      </p:sp>
      <p:sp>
        <p:nvSpPr>
          <p:cNvPr id="57" name="Espace réservé de la date 2">
            <a:extLst>
              <a:ext uri="{FF2B5EF4-FFF2-40B4-BE49-F238E27FC236}">
                <a16:creationId xmlns:a16="http://schemas.microsoft.com/office/drawing/2014/main" id="{BFE33417-5177-4D48-A5E8-3FB4B0E14F01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43B5CCAD-3162-4621-9BB2-5B04E0BBEA84}" type="datetime1">
              <a:rPr lang="fr-FR"/>
              <a:pPr lvl="0"/>
              <a:t>28/06/2022</a:t>
            </a:fld>
            <a:endParaRPr lang="fr-FR"/>
          </a:p>
        </p:txBody>
      </p:sp>
      <p:sp>
        <p:nvSpPr>
          <p:cNvPr id="58" name="Espace réservé de l'image des diapositives 3">
            <a:extLst>
              <a:ext uri="{FF2B5EF4-FFF2-40B4-BE49-F238E27FC236}">
                <a16:creationId xmlns:a16="http://schemas.microsoft.com/office/drawing/2014/main" id="{868B1B01-B209-4DFD-AFAD-179F7AF9BABD}"/>
              </a:ext>
            </a:extLst>
          </p:cNvPr>
          <p:cNvSpPr>
            <a:spLocks noGrp="1" noRot="1" noChangeAspect="1"/>
          </p:cNvSpPr>
          <p:nvPr>
            <p:ph type="sldImg" sz="quarter" idx="4294967295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9" name="Espace réservé des notes 4">
            <a:extLst>
              <a:ext uri="{FF2B5EF4-FFF2-40B4-BE49-F238E27FC236}">
                <a16:creationId xmlns:a16="http://schemas.microsoft.com/office/drawing/2014/main" id="{7A4F52BD-2115-4688-93CE-4DBE3C9AE2F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0" name="Espace réservé du pied de page 5">
            <a:extLst>
              <a:ext uri="{FF2B5EF4-FFF2-40B4-BE49-F238E27FC236}">
                <a16:creationId xmlns:a16="http://schemas.microsoft.com/office/drawing/2014/main" id="{2B974495-D553-4297-99E8-4A503067D85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fr-FR"/>
          </a:p>
        </p:txBody>
      </p:sp>
      <p:sp>
        <p:nvSpPr>
          <p:cNvPr id="61" name="Espace réservé du numéro de diapositive 6">
            <a:extLst>
              <a:ext uri="{FF2B5EF4-FFF2-40B4-BE49-F238E27FC236}">
                <a16:creationId xmlns:a16="http://schemas.microsoft.com/office/drawing/2014/main" id="{A3539B47-5984-403B-905F-16878B79A22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57A0046B-0FB5-4AF1-8B7F-4809B69C75D2}" type="slidenum">
              <a:t>‹N°›</a:t>
            </a:fld>
            <a:endParaRPr lang="fr-FR"/>
          </a:p>
        </p:txBody>
      </p:sp>
      <p:sp>
        <p:nvSpPr>
          <p:cNvPr id="62" name="Espace réservé de l'en-tête 1">
            <a:extLst>
              <a:ext uri="{FF2B5EF4-FFF2-40B4-BE49-F238E27FC236}">
                <a16:creationId xmlns:a16="http://schemas.microsoft.com/office/drawing/2014/main" id="{B0D9A524-A651-41E3-8FB6-882C54DBC2CF}"/>
              </a:ext>
            </a:extLst>
          </p:cNvPr>
          <p:cNvSpPr txBox="1"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fr-FR"/>
          </a:p>
        </p:txBody>
      </p:sp>
      <p:sp>
        <p:nvSpPr>
          <p:cNvPr id="63" name="Espace réservé de la date 2">
            <a:extLst>
              <a:ext uri="{FF2B5EF4-FFF2-40B4-BE49-F238E27FC236}">
                <a16:creationId xmlns:a16="http://schemas.microsoft.com/office/drawing/2014/main" id="{42C60660-2BCC-4656-9B9A-BC4CD28D6CED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F486B08C-47A7-4943-913D-FCF365C0CCEF}" type="datetime1">
              <a:rPr lang="fr-FR"/>
              <a:pPr lvl="0"/>
              <a:t>28/06/2022</a:t>
            </a:fld>
            <a:endParaRPr lang="fr-FR"/>
          </a:p>
        </p:txBody>
      </p:sp>
      <p:sp>
        <p:nvSpPr>
          <p:cNvPr id="64" name="Espace réservé de l'image des diapositives 3">
            <a:extLst>
              <a:ext uri="{FF2B5EF4-FFF2-40B4-BE49-F238E27FC236}">
                <a16:creationId xmlns:a16="http://schemas.microsoft.com/office/drawing/2014/main" id="{6B6C9849-A87F-457D-A11B-BA35A47F196F}"/>
              </a:ext>
            </a:extLst>
          </p:cNvPr>
          <p:cNvSpPr>
            <a:spLocks noGrp="1" noRot="1" noChangeAspect="1"/>
          </p:cNvSpPr>
          <p:nvPr>
            <p:ph type="sldImg" sz="quarter" idx="4294967295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65" name="Espace réservé des notes 4">
            <a:extLst>
              <a:ext uri="{FF2B5EF4-FFF2-40B4-BE49-F238E27FC236}">
                <a16:creationId xmlns:a16="http://schemas.microsoft.com/office/drawing/2014/main" id="{AC3AC793-7A25-466B-9E7F-948849839F4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6" name="Espace réservé du pied de page 5">
            <a:extLst>
              <a:ext uri="{FF2B5EF4-FFF2-40B4-BE49-F238E27FC236}">
                <a16:creationId xmlns:a16="http://schemas.microsoft.com/office/drawing/2014/main" id="{0A3D8AC4-66A0-4DA1-8D04-EB059E6B7BB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fr-FR"/>
          </a:p>
        </p:txBody>
      </p:sp>
      <p:sp>
        <p:nvSpPr>
          <p:cNvPr id="67" name="Espace réservé du numéro de diapositive 6">
            <a:extLst>
              <a:ext uri="{FF2B5EF4-FFF2-40B4-BE49-F238E27FC236}">
                <a16:creationId xmlns:a16="http://schemas.microsoft.com/office/drawing/2014/main" id="{2AE85AE9-3BDD-463D-AB68-6E2A7A4C78C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40A4D12E-6F66-48FC-A2AF-5C11FAAC76E6}" type="slidenum">
              <a:t>‹N°›</a:t>
            </a:fld>
            <a:endParaRPr lang="fr-FR"/>
          </a:p>
        </p:txBody>
      </p:sp>
      <p:sp>
        <p:nvSpPr>
          <p:cNvPr id="68" name="Espace réservé de l'en-tête 1">
            <a:extLst>
              <a:ext uri="{FF2B5EF4-FFF2-40B4-BE49-F238E27FC236}">
                <a16:creationId xmlns:a16="http://schemas.microsoft.com/office/drawing/2014/main" id="{67424CCF-BE99-413B-A646-5E5FFE92762D}"/>
              </a:ext>
            </a:extLst>
          </p:cNvPr>
          <p:cNvSpPr txBox="1"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fr-FR"/>
          </a:p>
        </p:txBody>
      </p:sp>
      <p:sp>
        <p:nvSpPr>
          <p:cNvPr id="69" name="Espace réservé de la date 2">
            <a:extLst>
              <a:ext uri="{FF2B5EF4-FFF2-40B4-BE49-F238E27FC236}">
                <a16:creationId xmlns:a16="http://schemas.microsoft.com/office/drawing/2014/main" id="{4A608268-A518-4CFB-A947-052734A9C40F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A8A7483F-D89F-4A9D-A74B-2F7493B56FAE}" type="datetime1">
              <a:rPr lang="fr-FR"/>
              <a:pPr lvl="0"/>
              <a:t>28/06/2022</a:t>
            </a:fld>
            <a:endParaRPr lang="fr-FR"/>
          </a:p>
        </p:txBody>
      </p:sp>
      <p:sp>
        <p:nvSpPr>
          <p:cNvPr id="70" name="Espace réservé de l'image des diapositives 3">
            <a:extLst>
              <a:ext uri="{FF2B5EF4-FFF2-40B4-BE49-F238E27FC236}">
                <a16:creationId xmlns:a16="http://schemas.microsoft.com/office/drawing/2014/main" id="{0B36C3D4-52C8-4E91-9C3B-9F3F77A7E39D}"/>
              </a:ext>
            </a:extLst>
          </p:cNvPr>
          <p:cNvSpPr>
            <a:spLocks noGrp="1" noRot="1" noChangeAspect="1"/>
          </p:cNvSpPr>
          <p:nvPr>
            <p:ph type="sldImg" sz="quarter" idx="4294967295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71" name="Espace réservé des notes 4">
            <a:extLst>
              <a:ext uri="{FF2B5EF4-FFF2-40B4-BE49-F238E27FC236}">
                <a16:creationId xmlns:a16="http://schemas.microsoft.com/office/drawing/2014/main" id="{E7D8DC48-D9FD-468E-88C1-EC3439C45F7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2" name="Espace réservé du pied de page 5">
            <a:extLst>
              <a:ext uri="{FF2B5EF4-FFF2-40B4-BE49-F238E27FC236}">
                <a16:creationId xmlns:a16="http://schemas.microsoft.com/office/drawing/2014/main" id="{AB6BF25C-C44E-4C97-A444-360967705FE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fr-FR"/>
          </a:p>
        </p:txBody>
      </p:sp>
      <p:sp>
        <p:nvSpPr>
          <p:cNvPr id="73" name="Espace réservé du numéro de diapositive 6">
            <a:extLst>
              <a:ext uri="{FF2B5EF4-FFF2-40B4-BE49-F238E27FC236}">
                <a16:creationId xmlns:a16="http://schemas.microsoft.com/office/drawing/2014/main" id="{AA73AE55-448D-41D9-9BAA-E53A3C83CAF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9C2F1DA2-923D-4E31-B8B1-25F1BE7C28AC}" type="slidenum">
              <a:t>‹N°›</a:t>
            </a:fld>
            <a:endParaRPr lang="fr-FR"/>
          </a:p>
        </p:txBody>
      </p:sp>
      <p:sp>
        <p:nvSpPr>
          <p:cNvPr id="74" name="Espace réservé de l'en-tête 1">
            <a:extLst>
              <a:ext uri="{FF2B5EF4-FFF2-40B4-BE49-F238E27FC236}">
                <a16:creationId xmlns:a16="http://schemas.microsoft.com/office/drawing/2014/main" id="{B7D71435-248F-4906-803C-BBB20FB13EF4}"/>
              </a:ext>
            </a:extLst>
          </p:cNvPr>
          <p:cNvSpPr txBox="1"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fr-FR"/>
          </a:p>
        </p:txBody>
      </p:sp>
      <p:sp>
        <p:nvSpPr>
          <p:cNvPr id="75" name="Espace réservé de la date 2">
            <a:extLst>
              <a:ext uri="{FF2B5EF4-FFF2-40B4-BE49-F238E27FC236}">
                <a16:creationId xmlns:a16="http://schemas.microsoft.com/office/drawing/2014/main" id="{474639AB-0C9F-476D-B242-40CFAA92D09B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9B05A14C-412C-4F2F-A7F0-24F41546FA5F}" type="datetime1">
              <a:rPr lang="fr-FR"/>
              <a:pPr lvl="0"/>
              <a:t>28/06/2022</a:t>
            </a:fld>
            <a:endParaRPr lang="fr-FR"/>
          </a:p>
        </p:txBody>
      </p:sp>
      <p:sp>
        <p:nvSpPr>
          <p:cNvPr id="76" name="Espace réservé de l'image des diapositives 3">
            <a:extLst>
              <a:ext uri="{FF2B5EF4-FFF2-40B4-BE49-F238E27FC236}">
                <a16:creationId xmlns:a16="http://schemas.microsoft.com/office/drawing/2014/main" id="{7FDD454C-540E-48F0-A389-2B1B9238DCE8}"/>
              </a:ext>
            </a:extLst>
          </p:cNvPr>
          <p:cNvSpPr>
            <a:spLocks noGrp="1" noRot="1" noChangeAspect="1"/>
          </p:cNvSpPr>
          <p:nvPr>
            <p:ph type="sldImg" sz="quarter" idx="4294967295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77" name="Espace réservé des notes 4">
            <a:extLst>
              <a:ext uri="{FF2B5EF4-FFF2-40B4-BE49-F238E27FC236}">
                <a16:creationId xmlns:a16="http://schemas.microsoft.com/office/drawing/2014/main" id="{66A9BCE1-9E9E-4975-9D1A-A26102E09A5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8" name="Espace réservé du pied de page 5">
            <a:extLst>
              <a:ext uri="{FF2B5EF4-FFF2-40B4-BE49-F238E27FC236}">
                <a16:creationId xmlns:a16="http://schemas.microsoft.com/office/drawing/2014/main" id="{06621C76-1567-41D8-B3B6-E39B28A94F7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fr-FR"/>
          </a:p>
        </p:txBody>
      </p:sp>
      <p:sp>
        <p:nvSpPr>
          <p:cNvPr id="79" name="Espace réservé du numéro de diapositive 6">
            <a:extLst>
              <a:ext uri="{FF2B5EF4-FFF2-40B4-BE49-F238E27FC236}">
                <a16:creationId xmlns:a16="http://schemas.microsoft.com/office/drawing/2014/main" id="{0A6C0E82-D2A0-40E8-9946-B66958CE49A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316A8C5A-A55B-428D-B703-5705DB4C4102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214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fr-FR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fr-FR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fr-FR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fr-FR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fr-FR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>
            <a:extLst>
              <a:ext uri="{FF2B5EF4-FFF2-40B4-BE49-F238E27FC236}">
                <a16:creationId xmlns:a16="http://schemas.microsoft.com/office/drawing/2014/main" id="{8D409977-06AF-4BBD-8CA3-FE7F5FAF3F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1C9BD92-B446-44B8-A767-E49BB15FE69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 fontAlgn="t"/>
            <a:r>
              <a:rPr lang="fr-CA" b="1"/>
              <a:t> Faire l’accueil des participants, indiquer le contenu de la présentation et le déroulement (durée et période de questions).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5F24133-302B-47A6-B8A6-F7F561EDBED9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549EDD7-0CA5-4E82-AB6C-FB5A679BB880}" type="slidenum">
              <a:t>2</a:t>
            </a:fld>
            <a:endParaRPr lang="fr-CA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/>
              <a:t>Lieu de naissance	</a:t>
            </a:r>
          </a:p>
          <a:p>
            <a:r>
              <a:rPr lang="fr-CA"/>
              <a:t>                         N	%</a:t>
            </a:r>
            <a:endParaRPr lang="en-US"/>
          </a:p>
          <a:p>
            <a:r>
              <a:rPr lang="fr-CA"/>
              <a:t>France	10 612	2,8%</a:t>
            </a:r>
            <a:endParaRPr lang="fr-CA">
              <a:cs typeface="Calibri"/>
            </a:endParaRPr>
          </a:p>
          <a:p>
            <a:r>
              <a:rPr lang="fr-CA"/>
              <a:t>Algérie	8 995	2,4%</a:t>
            </a:r>
            <a:endParaRPr lang="fr-CA">
              <a:cs typeface="Calibri"/>
            </a:endParaRPr>
          </a:p>
          <a:p>
            <a:r>
              <a:rPr lang="fr-CA"/>
              <a:t>États-Unis	7 682	2,0%</a:t>
            </a:r>
            <a:endParaRPr lang="fr-CA">
              <a:cs typeface="Calibri"/>
            </a:endParaRPr>
          </a:p>
          <a:p>
            <a:r>
              <a:rPr lang="fr-CA"/>
              <a:t>Chine	7 190	1,9%</a:t>
            </a:r>
            <a:endParaRPr lang="fr-CA">
              <a:cs typeface="Calibri"/>
            </a:endParaRPr>
          </a:p>
          <a:p>
            <a:r>
              <a:rPr lang="fr-CA"/>
              <a:t>Haïti	6 473	1,7%</a:t>
            </a:r>
            <a:endParaRPr lang="fr-CA">
              <a:cs typeface="Calibri"/>
            </a:endParaRPr>
          </a:p>
          <a:p>
            <a:r>
              <a:rPr lang="fr-CA"/>
              <a:t>Maroc	5 454	1,4%</a:t>
            </a:r>
            <a:endParaRPr lang="fr-CA">
              <a:cs typeface="Calibri"/>
            </a:endParaRPr>
          </a:p>
          <a:p>
            <a:r>
              <a:rPr lang="fr-CA"/>
              <a:t>Cameroun	4 757	1,3%</a:t>
            </a:r>
            <a:endParaRPr lang="fr-CA">
              <a:cs typeface="Calibri"/>
            </a:endParaRPr>
          </a:p>
          <a:p>
            <a:r>
              <a:rPr lang="fr-CA"/>
              <a:t>Colombie	4 382	1,2%</a:t>
            </a:r>
            <a:endParaRPr lang="fr-CA">
              <a:cs typeface="Calibri"/>
            </a:endParaRPr>
          </a:p>
          <a:p>
            <a:r>
              <a:rPr lang="fr-CA"/>
              <a:t>Syrie	4 178	1,1%</a:t>
            </a:r>
            <a:endParaRPr lang="fr-CA">
              <a:cs typeface="Calibri"/>
            </a:endParaRPr>
          </a:p>
          <a:p>
            <a:r>
              <a:rPr lang="fr-CA"/>
              <a:t>Côte d'Ivoire	3 707	1,0%</a:t>
            </a:r>
            <a:endParaRPr lang="fr-CA">
              <a:cs typeface="Calibri"/>
            </a:endParaRPr>
          </a:p>
          <a:p>
            <a:r>
              <a:rPr lang="fr-CA"/>
              <a:t>Autres pays 313 376	83,2%</a:t>
            </a:r>
            <a:endParaRPr lang="fr-CA">
              <a:cs typeface="Calibri"/>
            </a:endParaRPr>
          </a:p>
          <a:p>
            <a:r>
              <a:rPr lang="fr-CA"/>
              <a:t>Total général	376	806</a:t>
            </a:r>
            <a:endParaRPr lang="fr-CA">
              <a:cs typeface="Calibri"/>
            </a:endParaRPr>
          </a:p>
          <a:p>
            <a:endParaRPr lang="fr-CA"/>
          </a:p>
          <a:p>
            <a:endParaRPr lang="fr-CA"/>
          </a:p>
          <a:p>
            <a:r>
              <a:rPr lang="fr-CA"/>
              <a:t>Langue maternelle	N	%</a:t>
            </a:r>
            <a:endParaRPr lang="fr-CA">
              <a:cs typeface="Calibri"/>
            </a:endParaRPr>
          </a:p>
          <a:p>
            <a:r>
              <a:rPr lang="fr-CA"/>
              <a:t>Français	833 342	74,4%</a:t>
            </a:r>
          </a:p>
          <a:p>
            <a:r>
              <a:rPr lang="fr-CA"/>
              <a:t>Anglais	92 564	8,3%</a:t>
            </a:r>
          </a:p>
          <a:p>
            <a:r>
              <a:rPr lang="fr-CA"/>
              <a:t>Arabe	51 430	4,6%</a:t>
            </a:r>
          </a:p>
          <a:p>
            <a:r>
              <a:rPr lang="fr-CA"/>
              <a:t>Espagnol	27 130	2,4%</a:t>
            </a:r>
          </a:p>
          <a:p>
            <a:r>
              <a:rPr lang="fr-CA"/>
              <a:t>Chinois            12 945	1,2%</a:t>
            </a:r>
          </a:p>
          <a:p>
            <a:r>
              <a:rPr lang="fr-CA"/>
              <a:t>Créole	9 526	0,9%</a:t>
            </a:r>
          </a:p>
          <a:p>
            <a:r>
              <a:rPr lang="fr-CA"/>
              <a:t>Roumain	5 876	0,5%</a:t>
            </a:r>
          </a:p>
          <a:p>
            <a:r>
              <a:rPr lang="fr-CA"/>
              <a:t>Russe	5 346	0,5%</a:t>
            </a:r>
          </a:p>
          <a:p>
            <a:r>
              <a:rPr lang="fr-CA"/>
              <a:t>Kabyle	4 610	0,4%</a:t>
            </a:r>
          </a:p>
          <a:p>
            <a:r>
              <a:rPr lang="fr-CA"/>
              <a:t>Portugais	3 967	0,4%</a:t>
            </a:r>
          </a:p>
          <a:p>
            <a:r>
              <a:rPr lang="fr-CA"/>
              <a:t>Vietnamien	3 828	0,3%</a:t>
            </a:r>
          </a:p>
          <a:p>
            <a:r>
              <a:rPr lang="fr-CA"/>
              <a:t>Italien	3 618	0,3%</a:t>
            </a:r>
          </a:p>
          <a:p>
            <a:r>
              <a:rPr lang="fr-CA"/>
              <a:t>Autres	65 970	5,9%</a:t>
            </a:r>
          </a:p>
          <a:p>
            <a:r>
              <a:rPr lang="fr-CA"/>
              <a:t>Total général	1 120 152</a:t>
            </a:r>
          </a:p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04C4828B-0ADE-4ECF-A534-61E638022AFF}" type="slidenum">
              <a:rPr lang="fr-CA" smtClean="0"/>
              <a:t>5</a:t>
            </a:fld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36C72231-331A-45CB-BEA3-8409E60E5103}" type="slidenum">
              <a:rPr lang="fr-CA" smtClean="0"/>
              <a:t>5</a:t>
            </a:fld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80F28212-8E53-4567-ACA6-56A203D3725A}" type="slidenum">
              <a:rPr lang="fr-CA" smtClean="0"/>
              <a:t>5</a:t>
            </a:fld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6C5655CE-EFAE-4672-A2F5-D355381DB386}" type="slidenum">
              <a:rPr lang="fr-CA" smtClean="0"/>
              <a:t>5</a:t>
            </a:fld>
            <a:endParaRPr lang="fr-CA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907E03C9-6EC4-4328-8B97-7A3569C141C6}" type="slidenum">
              <a:rPr lang="fr-CA" smtClean="0"/>
              <a:t>5</a:t>
            </a:fld>
            <a:endParaRPr lang="fr-C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F606167E-DE8B-49B1-A242-07DB2347A937}" type="slidenum">
              <a:rPr lang="fr-CA" smtClean="0"/>
              <a:t>5</a:t>
            </a:fld>
            <a:endParaRPr lang="fr-CA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D8147542-0179-4A3C-B8B6-EB528120B54B}" type="slidenum">
              <a:rPr lang="fr-CA" smtClean="0"/>
              <a:t>5</a:t>
            </a:fld>
            <a:endParaRPr lang="fr-CA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4A61AD2D-05C9-4BE5-9828-104B99A57567}" type="slidenum">
              <a:rPr lang="fr-CA" smtClean="0"/>
              <a:t>5</a:t>
            </a:fld>
            <a:endParaRPr lang="fr-CA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EC5EAE56-2581-4FF2-978F-023DC1B1DE0B}" type="slidenum">
              <a:rPr lang="fr-CA" smtClean="0"/>
              <a:t>5</a:t>
            </a:fld>
            <a:endParaRPr lang="fr-CA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57A0046B-0FB5-4AF1-8B7F-4809B69C75D2}" type="slidenum">
              <a:rPr lang="fr-CA" smtClean="0"/>
              <a:t>5</a:t>
            </a:fld>
            <a:endParaRPr lang="fr-CA"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40A4D12E-6F66-48FC-A2AF-5C11FAAC76E6}" type="slidenum">
              <a:rPr lang="fr-CA" smtClean="0"/>
              <a:t>5</a:t>
            </a:fld>
            <a:endParaRPr lang="fr-CA"/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9C2F1DA2-923D-4E31-B8B1-25F1BE7C28AC}" type="slidenum">
              <a:rPr lang="fr-CA" smtClean="0"/>
              <a:t>5</a:t>
            </a:fld>
            <a:endParaRPr lang="fr-CA"/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316A8C5A-A55B-428D-B703-5705DB4C4102}" type="slidenum">
              <a:rPr lang="fr-CA" smtClean="0"/>
              <a:t>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3627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537AB5-98D8-4329-9CE5-836B5AC9B375}" type="slidenum">
              <a:rPr kumimoji="0" lang="fr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4485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b="1" dirty="0"/>
              <a:t>Objectifs: </a:t>
            </a:r>
            <a:r>
              <a:rPr lang="fr-CA" dirty="0"/>
              <a:t>Programme d’étude d’intégration linguistique scolaire et social est un programme à caractère développemental. 1) 6-12  2)12-17.  Ayant une portée large, le programme d’intégration linguistique scolaire et social permet de s’accorder aux besoins des élèves.</a:t>
            </a:r>
          </a:p>
          <a:p>
            <a:endParaRPr lang="fr-CA" dirty="0"/>
          </a:p>
          <a:p>
            <a:endParaRPr lang="fr-CA" dirty="0"/>
          </a:p>
          <a:p>
            <a:r>
              <a:rPr lang="fr-CA" b="1" dirty="0"/>
              <a:t>Compétences développées</a:t>
            </a:r>
            <a:r>
              <a:rPr lang="fr-CA" dirty="0"/>
              <a:t>: En plus des compétences linguistiques, le programme vise également à familiariser les élèves avec les attentes, parfois implicite, du fonctionnement de notre système scolaire.  Autonomie, attitudes, </a:t>
            </a:r>
          </a:p>
          <a:p>
            <a:endParaRPr lang="fr-CA" dirty="0"/>
          </a:p>
          <a:p>
            <a:r>
              <a:rPr lang="fr-CA" b="1" dirty="0"/>
              <a:t>Appréciation</a:t>
            </a:r>
            <a:r>
              <a:rPr lang="fr-CA" dirty="0"/>
              <a:t>: Pour les élèves en apprentissage du français, les encadrements légaux prévoient certaines dispositions quant à l’appréciation/évaluation de la progression de l’élève pour les matières enseignées à l’élève. Pour ce qui est du programme d’études ILSS, l’évaluation de fait à l’aide de paliers progressifs.</a:t>
            </a:r>
          </a:p>
          <a:p>
            <a:endParaRPr lang="fr-CA" dirty="0"/>
          </a:p>
          <a:p>
            <a:r>
              <a:rPr lang="fr-CA" b="1" dirty="0"/>
              <a:t>Durée: </a:t>
            </a:r>
            <a:r>
              <a:rPr lang="fr-CA" dirty="0"/>
              <a:t>Les élèves ont droit de recevoir des services de soutien à l’apprentissage du français tant et aussi longtemps qu’ils en ont besoin, sans égard à leur langue d’usage</a:t>
            </a:r>
          </a:p>
          <a:p>
            <a:endParaRPr lang="fr-CA" dirty="0"/>
          </a:p>
          <a:p>
            <a:r>
              <a:rPr lang="fr-CA" b="1" dirty="0"/>
              <a:t>Éducation préscolaire:  </a:t>
            </a:r>
            <a:r>
              <a:rPr lang="fr-CA" b="0" dirty="0"/>
              <a:t>compte tenue du caractère de ce programme, les élèves à l’éducation préscolaire suivent le programme de l’éducation préscolaire</a:t>
            </a:r>
            <a:endParaRPr lang="fr-CA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04C4828B-0ADE-4ECF-A534-61E638022AFF}" type="slidenum">
              <a:rPr lang="fr-CA" smtClean="0"/>
              <a:t>15</a:t>
            </a:fld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36C72231-331A-45CB-BEA3-8409E60E5103}" type="slidenum">
              <a:rPr lang="fr-CA" smtClean="0"/>
              <a:t>15</a:t>
            </a:fld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80F28212-8E53-4567-ACA6-56A203D3725A}" type="slidenum">
              <a:rPr lang="fr-CA" smtClean="0"/>
              <a:t>15</a:t>
            </a:fld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6C5655CE-EFAE-4672-A2F5-D355381DB386}" type="slidenum">
              <a:rPr lang="fr-CA" smtClean="0"/>
              <a:t>15</a:t>
            </a:fld>
            <a:endParaRPr lang="fr-CA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907E03C9-6EC4-4328-8B97-7A3569C141C6}" type="slidenum">
              <a:rPr lang="fr-CA" smtClean="0"/>
              <a:t>15</a:t>
            </a:fld>
            <a:endParaRPr lang="fr-C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F606167E-DE8B-49B1-A242-07DB2347A937}" type="slidenum">
              <a:rPr lang="fr-CA" smtClean="0"/>
              <a:t>15</a:t>
            </a:fld>
            <a:endParaRPr lang="fr-CA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D8147542-0179-4A3C-B8B6-EB528120B54B}" type="slidenum">
              <a:rPr lang="fr-CA" smtClean="0"/>
              <a:t>15</a:t>
            </a:fld>
            <a:endParaRPr lang="fr-CA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4A61AD2D-05C9-4BE5-9828-104B99A57567}" type="slidenum">
              <a:rPr lang="fr-CA" smtClean="0"/>
              <a:t>15</a:t>
            </a:fld>
            <a:endParaRPr lang="fr-CA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EC5EAE56-2581-4FF2-978F-023DC1B1DE0B}" type="slidenum">
              <a:rPr lang="fr-CA" smtClean="0"/>
              <a:t>15</a:t>
            </a:fld>
            <a:endParaRPr lang="fr-CA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57A0046B-0FB5-4AF1-8B7F-4809B69C75D2}" type="slidenum">
              <a:rPr lang="fr-CA" smtClean="0"/>
              <a:t>15</a:t>
            </a:fld>
            <a:endParaRPr lang="fr-CA"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40A4D12E-6F66-48FC-A2AF-5C11FAAC76E6}" type="slidenum">
              <a:rPr lang="fr-CA" smtClean="0"/>
              <a:t>15</a:t>
            </a:fld>
            <a:endParaRPr lang="fr-CA"/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9C2F1DA2-923D-4E31-B8B1-25F1BE7C28AC}" type="slidenum">
              <a:rPr lang="fr-CA" smtClean="0"/>
              <a:t>15</a:t>
            </a:fld>
            <a:endParaRPr lang="fr-CA"/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316A8C5A-A55B-428D-B703-5705DB4C4102}" type="slidenum">
              <a:rPr lang="fr-CA" smtClean="0"/>
              <a:t>15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745588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537AB5-98D8-4329-9CE5-836B5AC9B375}" type="slidenum">
              <a:rPr lang="fr-CA" smtClean="0"/>
              <a:t>19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10109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b="1" dirty="0"/>
              <a:t>Voici quelques exemples d’initiatives qui ont été soutenues dans plusieurs milieux au cours de l’année scolaire 2017-2018</a:t>
            </a:r>
          </a:p>
          <a:p>
            <a:pPr marL="174830" indent="-174830">
              <a:buFontTx/>
              <a:buChar char="-"/>
            </a:pPr>
            <a:endParaRPr lang="fr-CA" b="1" dirty="0"/>
          </a:p>
          <a:p>
            <a:pPr marL="174830" indent="-174830">
              <a:buFontTx/>
              <a:buChar char="-"/>
            </a:pPr>
            <a:endParaRPr lang="fr-CA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E63AD0-371F-4ED9-9218-6D691C7C44C7}" type="slidenum">
              <a:rPr lang="fr-CA" smtClean="0"/>
              <a:t>20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645414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537AB5-98D8-4329-9CE5-836B5AC9B375}" type="slidenum">
              <a:rPr lang="fr-CA" smtClean="0"/>
              <a:t>23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705937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537AB5-98D8-4329-9CE5-836B5AC9B375}" type="slidenum">
              <a:rPr lang="fr-CA" smtClean="0"/>
              <a:t>24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52425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ccue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1642A-B20F-47F8-A4BF-7724C2024A3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0" y="1199537"/>
            <a:ext cx="12191996" cy="2035125"/>
          </a:xfrm>
        </p:spPr>
        <p:txBody>
          <a:bodyPr anchor="b" anchorCtr="1"/>
          <a:lstStyle>
            <a:lvl1pPr algn="ctr">
              <a:defRPr sz="6000" b="0"/>
            </a:lvl1pPr>
          </a:lstStyle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7C4D12-A85C-412D-BDF0-1213CFD118F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874206" y="3434888"/>
            <a:ext cx="6443593" cy="1655758"/>
          </a:xfrm>
        </p:spPr>
        <p:txBody>
          <a:bodyPr anchorCtr="1"/>
          <a:lstStyle>
            <a:lvl1pPr marL="0" indent="0" algn="ctr">
              <a:buNone/>
              <a:defRPr sz="4000" b="1">
                <a:solidFill>
                  <a:srgbClr val="3B85C4"/>
                </a:solidFill>
              </a:defRPr>
            </a:lvl1pPr>
          </a:lstStyle>
          <a:p>
            <a:pPr lvl="0"/>
            <a:r>
              <a:rPr lang="fr-FR"/>
              <a:t>MODIFIER LE STYLE DES SOUS-TITRES DU MASQUE</a:t>
            </a:r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86BA8F5-2AD6-4D4B-86EB-F9A408E01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3977" y="5368323"/>
            <a:ext cx="3938028" cy="148742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F88306F-B398-4BDE-BF45-AEE21D5DE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9337" y="5371670"/>
            <a:ext cx="3685891" cy="1484089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548312979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B0635-E005-4C1E-A43A-2F4E5EBE7F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602425"/>
            <a:ext cx="10515600" cy="40552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F0AF07-DDE6-4CC1-A035-A660E43C57F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9784" y="1364074"/>
            <a:ext cx="5157782" cy="823910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>
                <a:solidFill>
                  <a:srgbClr val="3B85C4"/>
                </a:solidFill>
              </a:defRPr>
            </a:lvl1pPr>
          </a:lstStyle>
          <a:p>
            <a:pPr lvl="0"/>
            <a:r>
              <a:rPr lang="fr-FR"/>
              <a:t>Modifier les styles </a:t>
            </a:r>
            <a:br>
              <a:rPr lang="fr-FR"/>
            </a:br>
            <a:r>
              <a:rPr lang="fr-FR"/>
              <a:t>du texte du masque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1D8E62-CA67-4B08-9EF4-C9922E5F4AFD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839784" y="2544098"/>
            <a:ext cx="5157782" cy="306766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/>
              <a:t>Modifier les styles </a:t>
            </a:r>
            <a:br>
              <a:rPr lang="fr-FR"/>
            </a:br>
            <a:r>
              <a:rPr lang="fr-FR"/>
              <a:t>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50CE5D-938B-4B86-8C07-C0B91894E81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72200" y="1364074"/>
            <a:ext cx="5183184" cy="823910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>
                <a:solidFill>
                  <a:srgbClr val="3B85C4"/>
                </a:solidFill>
              </a:defRPr>
            </a:lvl1pPr>
          </a:lstStyle>
          <a:p>
            <a:pPr lvl="0"/>
            <a:r>
              <a:rPr lang="fr-FR"/>
              <a:t>Modifier les styles </a:t>
            </a:r>
            <a:br>
              <a:rPr lang="fr-FR"/>
            </a:br>
            <a:r>
              <a:rPr lang="fr-FR"/>
              <a:t>du texte du masque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96A491B-5E62-47AA-B9C4-57B29D361F3E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196010" y="2527044"/>
            <a:ext cx="5157782" cy="306766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/>
              <a:t>Modifier les styles </a:t>
            </a:r>
            <a:br>
              <a:rPr lang="fr-FR"/>
            </a:br>
            <a:r>
              <a:rPr lang="fr-FR"/>
              <a:t>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ECB5C90-7D48-4268-AF78-46998D0F1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3428" y="5691042"/>
            <a:ext cx="2258577" cy="11734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923DEED-0A02-4303-96E4-5C286F2C6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69444"/>
            <a:ext cx="2034430" cy="118855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372927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;p3">
            <a:extLst>
              <a:ext uri="{FF2B5EF4-FFF2-40B4-BE49-F238E27FC236}">
                <a16:creationId xmlns:a16="http://schemas.microsoft.com/office/drawing/2014/main" id="{6EC14005-B203-4A5C-9D82-887E1B17D67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3" y="2867796"/>
            <a:ext cx="11360798" cy="1122398"/>
          </a:xfrm>
        </p:spPr>
        <p:txBody>
          <a:bodyPr lIns="91421" tIns="91421" rIns="91421" bIns="91421" anchorCtr="1">
            <a:noAutofit/>
          </a:bodyPr>
          <a:lstStyle>
            <a:lvl1pPr algn="ctr">
              <a:defRPr sz="4800"/>
            </a:lvl1pPr>
          </a:lstStyle>
          <a:p>
            <a:pPr lvl="0"/>
            <a:endParaRPr lang="fr-FR"/>
          </a:p>
        </p:txBody>
      </p:sp>
      <p:sp>
        <p:nvSpPr>
          <p:cNvPr id="3" name="Google Shape;15;p3">
            <a:extLst>
              <a:ext uri="{FF2B5EF4-FFF2-40B4-BE49-F238E27FC236}">
                <a16:creationId xmlns:a16="http://schemas.microsoft.com/office/drawing/2014/main" id="{5B080086-D665-4553-B0D6-C4E9E3056EC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11296607" y="6217627"/>
            <a:ext cx="731602" cy="5248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1" tIns="91421" rIns="91421" bIns="91421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CA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88F1732F-197B-4155-A6BC-8ED4097AD079}" type="slidenum"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1099686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;p4">
            <a:extLst>
              <a:ext uri="{FF2B5EF4-FFF2-40B4-BE49-F238E27FC236}">
                <a16:creationId xmlns:a16="http://schemas.microsoft.com/office/drawing/2014/main" id="{F4C32227-8CC3-4D5B-BE7B-8636D5949DF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3" y="593363"/>
            <a:ext cx="11360798" cy="763597"/>
          </a:xfrm>
        </p:spPr>
        <p:txBody>
          <a:bodyPr lIns="91421" tIns="91421" rIns="91421" bIns="91421" anchor="t">
            <a:noAutofit/>
          </a:bodyPr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3" name="Google Shape;18;p4">
            <a:extLst>
              <a:ext uri="{FF2B5EF4-FFF2-40B4-BE49-F238E27FC236}">
                <a16:creationId xmlns:a16="http://schemas.microsoft.com/office/drawing/2014/main" id="{705A5142-DEC7-4CDE-9945-440CCDE8944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5603" y="1536630"/>
            <a:ext cx="11360798" cy="4555202"/>
          </a:xfrm>
        </p:spPr>
        <p:txBody>
          <a:bodyPr lIns="91421" tIns="91421" rIns="91421" bIns="91421">
            <a:noAutofit/>
          </a:bodyPr>
          <a:lstStyle>
            <a:lvl1pPr marL="609584" indent="-457190">
              <a:spcBef>
                <a:spcPts val="0"/>
              </a:spcBef>
              <a:buSzPts val="1800"/>
              <a:buChar char="●"/>
              <a:defRPr/>
            </a:lvl1pPr>
          </a:lstStyle>
          <a:p>
            <a:pPr lvl="0"/>
            <a:endParaRPr lang="fr-FR"/>
          </a:p>
        </p:txBody>
      </p:sp>
      <p:sp>
        <p:nvSpPr>
          <p:cNvPr id="4" name="Google Shape;19;p4">
            <a:extLst>
              <a:ext uri="{FF2B5EF4-FFF2-40B4-BE49-F238E27FC236}">
                <a16:creationId xmlns:a16="http://schemas.microsoft.com/office/drawing/2014/main" id="{B6370EC3-AB8B-492E-A60C-2847F2047D4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11296607" y="6217627"/>
            <a:ext cx="731602" cy="5248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1" tIns="91421" rIns="91421" bIns="91421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CA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F7BA320D-7E19-455C-84B8-86717A8E8CC3}" type="slidenum"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84172900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b="0">
                <a:solidFill>
                  <a:srgbClr val="2D2E83"/>
                </a:solidFill>
                <a:latin typeface="+mn-lt"/>
              </a:defRPr>
            </a:lvl1pPr>
          </a:lstStyle>
          <a:p>
            <a:r>
              <a:rPr lang="fr-FR" dirty="0"/>
              <a:t>Modifiez le style du titre</a:t>
            </a:r>
            <a:endParaRPr lang="fr-CA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5400" b="1">
                <a:solidFill>
                  <a:srgbClr val="4DC0DF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Sous-titre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718389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7"/>
            <a:ext cx="10515600" cy="3338657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FA7E7-03BE-416C-A3DA-ECE3CD87BE7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965552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7"/>
            <a:ext cx="5181600" cy="3317875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7"/>
            <a:ext cx="5181600" cy="3317875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FA7E7-03BE-416C-A3DA-ECE3CD87BE7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266881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9" y="2505077"/>
            <a:ext cx="5157787" cy="2638425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1" y="2505077"/>
            <a:ext cx="5183188" cy="2638425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FA7E7-03BE-416C-A3DA-ECE3CD87BE7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744582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2391354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fr-FR" dirty="0"/>
              <a:t>Modifiez le style du titre</a:t>
            </a:r>
            <a:endParaRPr lang="fr-CA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FA7E7-03BE-416C-A3DA-ECE3CD87BE7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008667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FA7E7-03BE-416C-A3DA-ECE3CD87BE7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124676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fr-FR" dirty="0"/>
              <a:t>Modifiez le style du titre</a:t>
            </a:r>
            <a:endParaRPr lang="fr-CA" dirty="0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457200"/>
            <a:ext cx="6172200" cy="513311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086100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FA7E7-03BE-416C-A3DA-ECE3CD87BE7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09186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C606F-EDF9-450B-8350-ACFC3365DF9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0" y="1199537"/>
            <a:ext cx="12191996" cy="2035125"/>
          </a:xfrm>
        </p:spPr>
        <p:txBody>
          <a:bodyPr anchor="b" anchorCtr="1"/>
          <a:lstStyle>
            <a:lvl1pPr algn="ctr">
              <a:defRPr sz="6000" b="0"/>
            </a:lvl1pPr>
          </a:lstStyle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86C95B-60C3-465C-8E8F-4B22E09DB61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874206" y="3434888"/>
            <a:ext cx="6443593" cy="1655758"/>
          </a:xfrm>
        </p:spPr>
        <p:txBody>
          <a:bodyPr anchorCtr="1"/>
          <a:lstStyle>
            <a:lvl1pPr marL="0" indent="0" algn="ctr">
              <a:buNone/>
              <a:defRPr sz="4000" b="1">
                <a:solidFill>
                  <a:srgbClr val="3B85C4"/>
                </a:solidFill>
              </a:defRPr>
            </a:lvl1pPr>
          </a:lstStyle>
          <a:p>
            <a:pPr lvl="0"/>
            <a:r>
              <a:rPr lang="fr-FR"/>
              <a:t>MODIFIER LE STYLE DES SOUS-TITRES DU MASQUE</a:t>
            </a:r>
            <a:endParaRPr lang="en-US"/>
          </a:p>
        </p:txBody>
      </p:sp>
      <p:pic>
        <p:nvPicPr>
          <p:cNvPr id="4" name="Image 4">
            <a:extLst>
              <a:ext uri="{FF2B5EF4-FFF2-40B4-BE49-F238E27FC236}">
                <a16:creationId xmlns:a16="http://schemas.microsoft.com/office/drawing/2014/main" id="{852507F9-E466-4A40-81B7-D109EC6F8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3428" y="5691042"/>
            <a:ext cx="2258577" cy="11734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age 5">
            <a:extLst>
              <a:ext uri="{FF2B5EF4-FFF2-40B4-BE49-F238E27FC236}">
                <a16:creationId xmlns:a16="http://schemas.microsoft.com/office/drawing/2014/main" id="{E25C2900-6A33-4A59-9050-F30589989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69444"/>
            <a:ext cx="2034430" cy="118855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3019822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6D27C-CD0C-4BAC-B998-88ED4CF913E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7231FD-D12A-4417-9BCE-10F3763B5E28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FB3F1D8-0D99-4D65-B8B9-7D126FC6C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3428" y="5691042"/>
            <a:ext cx="2258577" cy="11734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09D6137-C34D-4A40-AAE3-110505C92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69444"/>
            <a:ext cx="2034430" cy="118855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492113093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2AA19-0D1C-437D-BEC1-6B527C17959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796414"/>
            <a:ext cx="10515600" cy="550605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091DD2-CC3E-4F47-AD17-BC6C2416794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1858298"/>
            <a:ext cx="10515600" cy="33528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C7F5DB1-2B38-44DD-963A-DA2C384CA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3428" y="5691042"/>
            <a:ext cx="2258577" cy="11734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D4F2FA7-6637-4AF8-AE90-E4C36D0758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69444"/>
            <a:ext cx="2034430" cy="118855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63383271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FE089-CF3D-4CB8-8842-134BA889269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8B362-FE2B-4753-86D2-2265BB6F451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Modifier les styles </a:t>
            </a:r>
            <a:br>
              <a:rPr lang="fr-FR"/>
            </a:br>
            <a:r>
              <a:rPr lang="fr-FR"/>
              <a:t>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66DEF5-C535-489B-8A35-2CFDCCA56BEC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Modifier les styles </a:t>
            </a:r>
            <a:br>
              <a:rPr lang="fr-FR"/>
            </a:br>
            <a:r>
              <a:rPr lang="fr-FR"/>
              <a:t>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5FAC499-F687-47BC-8832-27A592CC5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3428" y="5691042"/>
            <a:ext cx="2258577" cy="11734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50D6F4A-7C4D-4394-8CE0-6F38C7675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69444"/>
            <a:ext cx="2034430" cy="118855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52616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F13AC-AEA6-4C5A-9134-ED7A1AC3C99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8F9754-44DB-406F-9C4F-7CE9D2051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3428" y="5691042"/>
            <a:ext cx="2258577" cy="11734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7BC3D54-F851-46C5-90AC-E565860D8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69444"/>
            <a:ext cx="2034430" cy="118855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662099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6C6A2EE-6AE2-4726-8DA9-B052D4D60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3428" y="5691042"/>
            <a:ext cx="2258577" cy="11734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7EAF38B-620E-4E39-954C-ED6A9BCFED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69444"/>
            <a:ext cx="2034430" cy="118855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07814887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8D83F-F118-4C6D-9230-AF37A1DFB65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629262"/>
            <a:ext cx="3932240" cy="1002886"/>
          </a:xfrm>
        </p:spPr>
        <p:txBody>
          <a:bodyPr anchor="b"/>
          <a:lstStyle>
            <a:lvl1pPr>
              <a:defRPr sz="3200">
                <a:solidFill>
                  <a:srgbClr val="3B85C4"/>
                </a:solidFill>
              </a:defRPr>
            </a:lvl1pPr>
          </a:lstStyle>
          <a:p>
            <a:pPr lvl="0"/>
            <a:r>
              <a:rPr lang="fr-FR"/>
              <a:t>Modifiez </a:t>
            </a:r>
            <a:br>
              <a:rPr lang="fr-FR"/>
            </a:br>
            <a:r>
              <a:rPr lang="fr-FR"/>
              <a:t>le style du titre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37E3B-6244-4E22-94CF-A55EB676BF7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1936955"/>
            <a:ext cx="5504477" cy="330363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Modifier les styles </a:t>
            </a:r>
            <a:br>
              <a:rPr lang="fr-FR"/>
            </a:br>
            <a:r>
              <a:rPr lang="fr-FR"/>
              <a:t>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623382-A6A8-4A1A-96F3-7BF236B34C4F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1936955"/>
            <a:ext cx="3932240" cy="3310320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fr-FR"/>
              <a:t>Modifier les styles </a:t>
            </a:r>
            <a:br>
              <a:rPr lang="fr-FR"/>
            </a:br>
            <a:r>
              <a:rPr lang="fr-FR"/>
              <a:t>du texte du masque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EC97B86-BD12-4C6A-B748-5AB146A72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3428" y="5691042"/>
            <a:ext cx="2258577" cy="11734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1C677FC-78EB-41E8-9309-193389D7C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69444"/>
            <a:ext cx="2034430" cy="118855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868065462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EE323-856E-452F-BC35-E07E86D8CE3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82246"/>
            <a:ext cx="3932240" cy="1263444"/>
          </a:xfrm>
        </p:spPr>
        <p:txBody>
          <a:bodyPr anchor="b"/>
          <a:lstStyle>
            <a:lvl1pPr>
              <a:defRPr sz="3200">
                <a:solidFill>
                  <a:srgbClr val="3B85C4"/>
                </a:solidFill>
              </a:defRPr>
            </a:lvl1pPr>
          </a:lstStyle>
          <a:p>
            <a:pPr lvl="0"/>
            <a:r>
              <a:rPr lang="fr-FR"/>
              <a:t>Modifiez </a:t>
            </a:r>
            <a:br>
              <a:rPr lang="fr-FR"/>
            </a:br>
            <a:r>
              <a:rPr lang="fr-FR"/>
              <a:t>le style du titre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054F90-6424-4D64-BD3D-896FA8E59C3B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1907456"/>
            <a:ext cx="4462253" cy="3460958"/>
          </a:xfrm>
        </p:spPr>
        <p:txBody>
          <a:bodyPr anchorCtr="1"/>
          <a:lstStyle>
            <a:lvl1pPr marL="0" indent="0" algn="ctr">
              <a:buNone/>
              <a:defRPr sz="3200"/>
            </a:lvl1pPr>
          </a:lstStyle>
          <a:p>
            <a:pPr lvl="0"/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0F8023-0680-4D67-AE0F-5A2E50CD52FB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1937458"/>
            <a:ext cx="3932240" cy="3311014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fr-FR"/>
              <a:t>Modifier les styles </a:t>
            </a:r>
            <a:br>
              <a:rPr lang="fr-FR"/>
            </a:br>
            <a:r>
              <a:rPr lang="fr-FR"/>
              <a:t>du texte du masque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579A8CE-D769-41AD-B7FE-C41B7116A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3428" y="5691042"/>
            <a:ext cx="2258577" cy="11734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6BB6071-5A7B-4257-BAB4-44AAF21B7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69444"/>
            <a:ext cx="2034430" cy="118855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154316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417F9C-2E8B-4451-9905-D46ED6FD6C2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806244"/>
            <a:ext cx="10515600" cy="55060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1FDE0-3C5B-4C3A-81B9-0E177E01F75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fr-FR" sz="3600" b="1" i="0" u="none" strike="noStrike" kern="1200" cap="none" spc="0" baseline="0">
          <a:solidFill>
            <a:srgbClr val="2D2E83"/>
          </a:solidFill>
          <a:uFillTx/>
          <a:latin typeface="Calibri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Clr>
          <a:srgbClr val="B8E6F2"/>
        </a:buClr>
        <a:buSzPct val="100000"/>
        <a:buFont typeface="Arial" pitchFamily="34"/>
        <a:buChar char="•"/>
        <a:tabLst/>
        <a:defRPr lang="fr-FR" sz="2800" b="0" i="0" u="none" strike="noStrike" kern="1200" cap="none" spc="0" baseline="0">
          <a:solidFill>
            <a:srgbClr val="2D2E83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Clr>
          <a:srgbClr val="B8E6F2"/>
        </a:buClr>
        <a:buSzPct val="100000"/>
        <a:buFont typeface="Arial" pitchFamily="34"/>
        <a:buChar char="•"/>
        <a:tabLst/>
        <a:defRPr lang="fr-FR" sz="2400" b="0" i="0" u="none" strike="noStrike" kern="1200" cap="none" spc="0" baseline="0">
          <a:solidFill>
            <a:srgbClr val="2D2E83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Clr>
          <a:srgbClr val="B8E6F2"/>
        </a:buClr>
        <a:buSzPct val="100000"/>
        <a:buFont typeface="Arial" pitchFamily="34"/>
        <a:buChar char="•"/>
        <a:tabLst/>
        <a:defRPr lang="fr-FR" sz="2000" b="0" i="0" u="none" strike="noStrike" kern="1200" cap="none" spc="0" baseline="0">
          <a:solidFill>
            <a:srgbClr val="2D2E83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Clr>
          <a:srgbClr val="B8E6F2"/>
        </a:buClr>
        <a:buSzPct val="100000"/>
        <a:buFont typeface="Arial" pitchFamily="34"/>
        <a:buChar char="•"/>
        <a:tabLst/>
        <a:defRPr lang="fr-FR" sz="1800" b="0" i="0" u="none" strike="noStrike" kern="1200" cap="none" spc="0" baseline="0">
          <a:solidFill>
            <a:srgbClr val="2D2E83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Clr>
          <a:srgbClr val="B8E6F2"/>
        </a:buClr>
        <a:buSzPct val="100000"/>
        <a:buFont typeface="Arial" pitchFamily="34"/>
        <a:buChar char="•"/>
        <a:tabLst/>
        <a:defRPr lang="fr-FR" sz="1800" b="0" i="0" u="none" strike="noStrike" kern="1200" cap="none" spc="0" baseline="0">
          <a:solidFill>
            <a:srgbClr val="2D2E83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br>
              <a:rPr lang="fr-FR" dirty="0"/>
            </a:br>
            <a:r>
              <a:rPr lang="fr-CA" noProof="0" dirty="0"/>
              <a:t>sous-titre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A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0" y="6446985"/>
            <a:ext cx="1219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EC6FA7E7-03BE-416C-A3DA-ECE3CD87BE76}" type="slidenum">
              <a:rPr lang="fr-CA" smtClean="0"/>
              <a:pPr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072756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2D2E83"/>
          </a:solidFill>
          <a:latin typeface="+mn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Clr>
          <a:srgbClr val="4DC0DF"/>
        </a:buClr>
        <a:buFont typeface="Arial" panose="020B0604020202020204" pitchFamily="34" charset="0"/>
        <a:buChar char="•"/>
        <a:defRPr sz="2800" kern="1200">
          <a:solidFill>
            <a:srgbClr val="2D2E83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Clr>
          <a:srgbClr val="4DC0DF"/>
        </a:buClr>
        <a:buFont typeface="Arial" panose="020B0604020202020204" pitchFamily="34" charset="0"/>
        <a:buChar char="•"/>
        <a:defRPr sz="2400" kern="1200">
          <a:solidFill>
            <a:srgbClr val="2D2E83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Clr>
          <a:srgbClr val="4DC0DF"/>
        </a:buClr>
        <a:buFont typeface="Arial" panose="020B0604020202020204" pitchFamily="34" charset="0"/>
        <a:buChar char="•"/>
        <a:defRPr sz="2000" kern="1200">
          <a:solidFill>
            <a:srgbClr val="2D2E83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Clr>
          <a:srgbClr val="4DC0DF"/>
        </a:buClr>
        <a:buFont typeface="Arial" panose="020B0604020202020204" pitchFamily="34" charset="0"/>
        <a:buChar char="•"/>
        <a:defRPr sz="1800" kern="1200">
          <a:solidFill>
            <a:srgbClr val="2D2E83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Clr>
          <a:srgbClr val="4DC0DF"/>
        </a:buClr>
        <a:buFont typeface="Arial" panose="020B0604020202020204" pitchFamily="34" charset="0"/>
        <a:buChar char="•"/>
        <a:defRPr sz="1800" kern="1200">
          <a:solidFill>
            <a:srgbClr val="2D2E83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chrome-extension://efaidnbmnnnibpcajpcglclefindmkaj/http:/www.education.gouv.qc.ca/fileadmin/site_web/documents/education/diversite/Guide-soutien-milieu-scolaire_2020-2021.pdf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credef.uqam.ca/publications/tisser-des-liens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25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notesSlide" Target="../notesSlides/notesSlide6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3.xml"/><Relationship Id="rId5" Type="http://schemas.openxmlformats.org/officeDocument/2006/relationships/tags" Target="../tags/tag5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Relationship Id="rId4" Type="http://schemas.openxmlformats.org/officeDocument/2006/relationships/hyperlink" Target="https://www.elodil.umontreal.ca/livres/index.html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cation.gouv.qc.ca/enseignants/aide-et-soutien/immigration-et-education-interculturelle/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11EBD5-6EAA-49FB-AC5C-198BD46F848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7729" y="480444"/>
            <a:ext cx="12191996" cy="2576815"/>
          </a:xfrm>
        </p:spPr>
        <p:txBody>
          <a:bodyPr/>
          <a:lstStyle/>
          <a:p>
            <a:pPr lvl="0"/>
            <a:r>
              <a:rPr lang="fr-CA" sz="4800" dirty="0"/>
              <a:t>La réussite éducative de élèves issus de l’immigration au Québec</a:t>
            </a:r>
            <a:br>
              <a:rPr lang="fr-CA" sz="4800" dirty="0"/>
            </a:br>
            <a:br>
              <a:rPr lang="fr-CA" sz="4800" dirty="0"/>
            </a:br>
            <a:r>
              <a:rPr lang="fr-CA" sz="3600" b="1" dirty="0"/>
              <a:t>Symposium jeunes et diversité ACCESSS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D1A4CA7-179D-4BEC-8B8D-72002FEF02A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307550" y="3800742"/>
            <a:ext cx="9731026" cy="1246909"/>
          </a:xfrm>
        </p:spPr>
        <p:txBody>
          <a:bodyPr/>
          <a:lstStyle/>
          <a:p>
            <a:pPr lvl="0">
              <a:lnSpc>
                <a:spcPct val="70000"/>
              </a:lnSpc>
            </a:pPr>
            <a:r>
              <a:rPr lang="fr-CA" sz="2500" dirty="0"/>
              <a:t>Georges Lemieux, directeur de l’intégration linguistique et de l’éducation interculturelle – Ministère de l’Éducation du Québec</a:t>
            </a:r>
            <a:br>
              <a:rPr lang="fr-CA" sz="2500" dirty="0"/>
            </a:br>
            <a:br>
              <a:rPr lang="fr-CA" sz="2500" dirty="0"/>
            </a:br>
            <a:r>
              <a:rPr lang="fr-CA" sz="2500" dirty="0"/>
              <a:t>28 juin 2022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CE8156-38C9-4CF3-A64B-DED93F716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/>
              <a:t>3. Les facteurs explicatifs dans le réseau francophone</a:t>
            </a:r>
            <a:br>
              <a:rPr lang="fr-CA" dirty="0"/>
            </a:br>
            <a:r>
              <a:rPr lang="fr-CA" dirty="0"/>
              <a:t> (Mc Andrew et al. 2011)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061DD7A-1814-420F-B72C-E54343E465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D6C84BCE-1E57-4896-99A1-86AEEA54B8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6968732"/>
              </p:ext>
            </p:extLst>
          </p:nvPr>
        </p:nvGraphicFramePr>
        <p:xfrm>
          <a:off x="891251" y="1811020"/>
          <a:ext cx="10162572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57937">
                  <a:extLst>
                    <a:ext uri="{9D8B030D-6E8A-4147-A177-3AD203B41FA5}">
                      <a16:colId xmlns:a16="http://schemas.microsoft.com/office/drawing/2014/main" val="2620617479"/>
                    </a:ext>
                  </a:extLst>
                </a:gridCol>
                <a:gridCol w="5104635">
                  <a:extLst>
                    <a:ext uri="{9D8B030D-6E8A-4147-A177-3AD203B41FA5}">
                      <a16:colId xmlns:a16="http://schemas.microsoft.com/office/drawing/2014/main" val="33276680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CA" sz="2000" dirty="0"/>
                        <a:t>Positifs </a:t>
                      </a:r>
                      <a:r>
                        <a:rPr lang="fr-CA" sz="2000" dirty="0" err="1"/>
                        <a:t>Eii</a:t>
                      </a:r>
                      <a:r>
                        <a:rPr lang="fr-CA" sz="2000" dirty="0"/>
                        <a:t> –&gt; </a:t>
                      </a:r>
                      <a:r>
                        <a:rPr lang="fr-CA" sz="2000" i="1" dirty="0"/>
                        <a:t>3e et plus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2000" dirty="0"/>
                        <a:t>Négatifs </a:t>
                      </a:r>
                      <a:r>
                        <a:rPr lang="fr-CA" sz="2000" dirty="0" err="1"/>
                        <a:t>Eii</a:t>
                      </a:r>
                      <a:r>
                        <a:rPr lang="fr-CA" sz="2000" dirty="0"/>
                        <a:t> </a:t>
                      </a:r>
                      <a:r>
                        <a:rPr lang="fr-CA" sz="2000" dirty="0"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fr-CA" sz="2000" i="1" dirty="0"/>
                        <a:t>3e et plus</a:t>
                      </a:r>
                      <a:endParaRPr lang="fr-C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04859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2000" dirty="0"/>
                        <a:t>Originaires de </a:t>
                      </a:r>
                      <a:r>
                        <a:rPr lang="fr-CA" sz="2000" b="1" dirty="0"/>
                        <a:t>l’Asie de l’Est </a:t>
                      </a:r>
                      <a:r>
                        <a:rPr lang="fr-CA" sz="2000" dirty="0"/>
                        <a:t>(2,14)</a:t>
                      </a:r>
                    </a:p>
                    <a:p>
                      <a:r>
                        <a:rPr lang="fr-CA" sz="2000" dirty="0"/>
                        <a:t>ou de l’</a:t>
                      </a:r>
                      <a:r>
                        <a:rPr lang="fr-CA" sz="2000" b="1" dirty="0"/>
                        <a:t>Afrique du Nord / Moyen-Orient </a:t>
                      </a:r>
                      <a:r>
                        <a:rPr lang="fr-CA" sz="2000" dirty="0"/>
                        <a:t>(1,48)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2000" b="1" dirty="0"/>
                        <a:t>Retard à l’entrée </a:t>
                      </a:r>
                      <a:r>
                        <a:rPr lang="fr-CA" sz="2000" dirty="0"/>
                        <a:t>au secondaire (0,25) </a:t>
                      </a:r>
                      <a:r>
                        <a:rPr lang="fr-CA" sz="200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fr-CA" sz="2000" dirty="0"/>
                        <a:t> (0,12)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75876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2000" b="1" dirty="0"/>
                        <a:t>Filles (1,76) </a:t>
                      </a:r>
                      <a:r>
                        <a:rPr lang="fr-CA" sz="200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fr-CA" sz="2000" i="1" dirty="0"/>
                        <a:t> (2,01)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2000" b="1" dirty="0"/>
                        <a:t>Changements d’écoles au secondaire </a:t>
                      </a:r>
                      <a:r>
                        <a:rPr lang="fr-CA" sz="2000" dirty="0"/>
                        <a:t>(0,71) </a:t>
                      </a:r>
                      <a:r>
                        <a:rPr lang="fr-CA" sz="2000" dirty="0">
                          <a:sym typeface="Wingdings" panose="05000000000000000000" pitchFamily="2" charset="2"/>
                        </a:rPr>
                        <a:t> (0,54)</a:t>
                      </a:r>
                      <a:endParaRPr lang="fr-C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06853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2000" b="1" dirty="0"/>
                        <a:t>Montréal</a:t>
                      </a:r>
                      <a:r>
                        <a:rPr lang="fr-CA" sz="2000" dirty="0"/>
                        <a:t> (1,14 à 1,47) </a:t>
                      </a:r>
                      <a:r>
                        <a:rPr lang="fr-CA" sz="2000" dirty="0">
                          <a:sym typeface="Wingdings" panose="05000000000000000000" pitchFamily="2" charset="2"/>
                        </a:rPr>
                        <a:t> (</a:t>
                      </a:r>
                      <a:r>
                        <a:rPr lang="fr-CA" sz="2000" i="1" dirty="0"/>
                        <a:t>0,54 à 0,76)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2000" b="1" dirty="0"/>
                        <a:t>51-75% d’</a:t>
                      </a:r>
                      <a:r>
                        <a:rPr lang="fr-CA" sz="2000" b="1" dirty="0" err="1"/>
                        <a:t>Éii</a:t>
                      </a:r>
                      <a:r>
                        <a:rPr lang="fr-CA" sz="2000" b="1" dirty="0"/>
                        <a:t> dans l’école </a:t>
                      </a:r>
                      <a:r>
                        <a:rPr lang="fr-CA" sz="2000" dirty="0"/>
                        <a:t>(0,79) </a:t>
                      </a:r>
                      <a:r>
                        <a:rPr lang="fr-CA" sz="200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fr-CA" sz="2000" dirty="0"/>
                        <a:t> (0,89)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16409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2000" b="1" dirty="0"/>
                        <a:t>Famille plus favorisée</a:t>
                      </a:r>
                      <a:br>
                        <a:rPr lang="fr-CA" sz="2000" b="1" dirty="0"/>
                      </a:br>
                      <a:r>
                        <a:rPr lang="fr-CA" sz="2000" b="1" dirty="0"/>
                        <a:t>IMSE 8,9 ou 10 </a:t>
                      </a:r>
                      <a:r>
                        <a:rPr lang="fr-CA" sz="2000" dirty="0"/>
                        <a:t>(1,15) </a:t>
                      </a:r>
                      <a:r>
                        <a:rPr lang="fr-CA" sz="2000" dirty="0"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fr-CA" sz="2000" dirty="0"/>
                        <a:t> (</a:t>
                      </a:r>
                      <a:r>
                        <a:rPr lang="fr-CA" sz="2000" i="1" dirty="0"/>
                        <a:t>1,38)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2000" b="1" dirty="0"/>
                        <a:t>Famille plus défavorisée</a:t>
                      </a:r>
                      <a:br>
                        <a:rPr lang="fr-CA" sz="2000" b="1" dirty="0"/>
                      </a:br>
                      <a:r>
                        <a:rPr lang="fr-CA" sz="2000" b="1" dirty="0"/>
                        <a:t>IMSE 1,2 ou 3 </a:t>
                      </a:r>
                      <a:r>
                        <a:rPr lang="fr-CA" sz="2000" b="0" dirty="0"/>
                        <a:t>(0,89) </a:t>
                      </a:r>
                      <a:r>
                        <a:rPr lang="fr-CA" sz="2000" b="1" dirty="0"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fr-CA" sz="2000" b="0" i="1" dirty="0">
                          <a:sym typeface="Wingdings" panose="05000000000000000000" pitchFamily="2" charset="2"/>
                        </a:rPr>
                        <a:t>(0,76)</a:t>
                      </a:r>
                      <a:endParaRPr lang="fr-CA" sz="2000" b="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03288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2000" b="1" dirty="0"/>
                        <a:t>École privée  (1,50) </a:t>
                      </a:r>
                      <a:r>
                        <a:rPr lang="fr-CA" sz="200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fr-CA" sz="2000" i="1" dirty="0"/>
                        <a:t> (2,10)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92865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53996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CD8490-4762-4315-994B-F8173D007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/>
              <a:t>Facteurs de réussite en milieu défavorisé et pluriethnique – écoles secondaires de Montréal (Archambault et al 2015)</a:t>
            </a:r>
          </a:p>
        </p:txBody>
      </p:sp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EA8C2B2F-3005-4706-8BB0-6AE82A4D05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4670556"/>
              </p:ext>
            </p:extLst>
          </p:nvPr>
        </p:nvGraphicFramePr>
        <p:xfrm>
          <a:off x="831846" y="1393840"/>
          <a:ext cx="10140953" cy="44625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42301">
                  <a:extLst>
                    <a:ext uri="{9D8B030D-6E8A-4147-A177-3AD203B41FA5}">
                      <a16:colId xmlns:a16="http://schemas.microsoft.com/office/drawing/2014/main" val="2142562202"/>
                    </a:ext>
                  </a:extLst>
                </a:gridCol>
                <a:gridCol w="4898652">
                  <a:extLst>
                    <a:ext uri="{9D8B030D-6E8A-4147-A177-3AD203B41FA5}">
                      <a16:colId xmlns:a16="http://schemas.microsoft.com/office/drawing/2014/main" val="3680107094"/>
                    </a:ext>
                  </a:extLst>
                </a:gridCol>
              </a:tblGrid>
              <a:tr h="766330">
                <a:tc>
                  <a:txBody>
                    <a:bodyPr/>
                    <a:lstStyle/>
                    <a:p>
                      <a:r>
                        <a:rPr lang="fr-CA" dirty="0"/>
                        <a:t>Facteurs universels de réussite (+) </a:t>
                      </a:r>
                      <a:br>
                        <a:rPr lang="fr-CA" dirty="0"/>
                      </a:br>
                      <a:r>
                        <a:rPr lang="fr-CA" dirty="0"/>
                        <a:t>ou de décrochage (-)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Facteurs particuliers pour élèves issus de l’immigration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5493006"/>
                  </a:ext>
                </a:extLst>
              </a:tr>
              <a:tr h="443985">
                <a:tc>
                  <a:txBody>
                    <a:bodyPr/>
                    <a:lstStyle/>
                    <a:p>
                      <a:r>
                        <a:rPr lang="fr-CA" dirty="0"/>
                        <a:t>Faible revenu (-)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Pauvreté matérielle moins associée à l’échec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5982321"/>
                  </a:ext>
                </a:extLst>
              </a:tr>
              <a:tr h="443985">
                <a:tc>
                  <a:txBody>
                    <a:bodyPr/>
                    <a:lstStyle/>
                    <a:p>
                      <a:r>
                        <a:rPr lang="fr-CA" dirty="0"/>
                        <a:t>Travail de nombreuses heures à l’extérieur (-)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Capital culturel plus déterminant (2</a:t>
                      </a:r>
                      <a:r>
                        <a:rPr lang="fr-CA" baseline="30000" dirty="0"/>
                        <a:t>e</a:t>
                      </a:r>
                      <a:r>
                        <a:rPr lang="fr-CA" dirty="0"/>
                        <a:t> génération)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746485"/>
                  </a:ext>
                </a:extLst>
              </a:tr>
              <a:tr h="443985">
                <a:tc>
                  <a:txBody>
                    <a:bodyPr/>
                    <a:lstStyle/>
                    <a:p>
                      <a:r>
                        <a:rPr lang="fr-CA" dirty="0"/>
                        <a:t>Indiscipline, conflits absentéisme (-)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Présences de règles à la maison a un effet positif, surtout pour filles de 2</a:t>
                      </a:r>
                      <a:r>
                        <a:rPr lang="fr-CA" baseline="30000" dirty="0"/>
                        <a:t>e</a:t>
                      </a:r>
                      <a:r>
                        <a:rPr lang="fr-CA" dirty="0"/>
                        <a:t> génération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3885488"/>
                  </a:ext>
                </a:extLst>
              </a:tr>
              <a:tr h="443985">
                <a:tc>
                  <a:txBody>
                    <a:bodyPr/>
                    <a:lstStyle/>
                    <a:p>
                      <a:r>
                        <a:rPr lang="fr-CA" dirty="0"/>
                        <a:t>Habilités intellectuelles(+)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Volonté d’apprendre de français (1</a:t>
                      </a:r>
                      <a:r>
                        <a:rPr lang="fr-CA" baseline="30000" dirty="0"/>
                        <a:t>e</a:t>
                      </a:r>
                      <a:r>
                        <a:rPr lang="fr-CA" dirty="0"/>
                        <a:t> génération)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1944048"/>
                  </a:ext>
                </a:extLst>
              </a:tr>
              <a:tr h="443985">
                <a:tc>
                  <a:txBody>
                    <a:bodyPr/>
                    <a:lstStyle/>
                    <a:p>
                      <a:r>
                        <a:rPr lang="fr-CA" dirty="0"/>
                        <a:t>Engagement scolaire, participation parascolaire (+)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Rôle paradoxal de l’anxiété pour 1</a:t>
                      </a:r>
                      <a:r>
                        <a:rPr lang="fr-CA" baseline="30000" dirty="0"/>
                        <a:t>e</a:t>
                      </a:r>
                      <a:r>
                        <a:rPr lang="fr-CA" dirty="0"/>
                        <a:t> et 2</a:t>
                      </a:r>
                      <a:r>
                        <a:rPr lang="fr-CA" baseline="30000" dirty="0"/>
                        <a:t>e</a:t>
                      </a:r>
                      <a:r>
                        <a:rPr lang="fr-CA" dirty="0"/>
                        <a:t> génération (anxiété adaptative)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5480644"/>
                  </a:ext>
                </a:extLst>
              </a:tr>
              <a:tr h="443985">
                <a:tc>
                  <a:txBody>
                    <a:bodyPr/>
                    <a:lstStyle/>
                    <a:p>
                      <a:r>
                        <a:rPr lang="fr-CA" dirty="0"/>
                        <a:t>Temps d’enseignement maximisé, moins de gestion de classe ou de discipline (+)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Engagement scolaire plus déterminant </a:t>
                      </a:r>
                      <a:br>
                        <a:rPr lang="fr-CA" dirty="0"/>
                      </a:br>
                      <a:r>
                        <a:rPr lang="fr-CA" dirty="0"/>
                        <a:t>(2</a:t>
                      </a:r>
                      <a:r>
                        <a:rPr lang="fr-CA" baseline="30000" dirty="0"/>
                        <a:t>e</a:t>
                      </a:r>
                      <a:r>
                        <a:rPr lang="fr-CA" dirty="0"/>
                        <a:t> génération)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0135565"/>
                  </a:ext>
                </a:extLst>
              </a:tr>
              <a:tr h="443985">
                <a:tc>
                  <a:txBody>
                    <a:bodyPr/>
                    <a:lstStyle/>
                    <a:p>
                      <a:r>
                        <a:rPr lang="fr-CA" dirty="0"/>
                        <a:t>Climat de justice dans l’école (+)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86464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14091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079850"/>
          </a:xfrm>
        </p:spPr>
        <p:txBody>
          <a:bodyPr>
            <a:normAutofit fontScale="90000"/>
          </a:bodyPr>
          <a:lstStyle/>
          <a:p>
            <a:br>
              <a:rPr lang="fr-CA" dirty="0"/>
            </a:br>
            <a:r>
              <a:rPr lang="fr-CA" dirty="0"/>
              <a:t>L’impact du climat des relations interculturelles sur la réussite éducative des élèves (action concertée FQRSC-MEQ)</a:t>
            </a:r>
            <a:br>
              <a:rPr lang="fr-CA" dirty="0"/>
            </a:br>
            <a:endParaRPr lang="fr-CA" dirty="0">
              <a:solidFill>
                <a:srgbClr val="4DC0DF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48A8680-E775-478C-8A9C-6A2F7B76F4D5}"/>
              </a:ext>
            </a:extLst>
          </p:cNvPr>
          <p:cNvSpPr txBox="1"/>
          <p:nvPr/>
        </p:nvSpPr>
        <p:spPr>
          <a:xfrm>
            <a:off x="3975899" y="5740452"/>
            <a:ext cx="36039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1200" u="sng" dirty="0">
                <a:solidFill>
                  <a:schemeClr val="accent1"/>
                </a:solidFill>
              </a:rPr>
              <a:t>https://www.ctreq.qc.ca/wp-content/uploads/2021/12/CTREQ-MEQ-Se-donner-le-mot-VFINALE.pdf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6A5EDB8-8D0B-4D64-9770-C2ED41A7159E}"/>
              </a:ext>
            </a:extLst>
          </p:cNvPr>
          <p:cNvSpPr txBox="1"/>
          <p:nvPr/>
        </p:nvSpPr>
        <p:spPr>
          <a:xfrm>
            <a:off x="759177" y="1444978"/>
            <a:ext cx="2356556" cy="378565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000" b="1" dirty="0">
                <a:solidFill>
                  <a:schemeClr val="accent1"/>
                </a:solidFill>
              </a:rPr>
              <a:t>Climat globalement positif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000" b="1" dirty="0">
                <a:solidFill>
                  <a:schemeClr val="accent1"/>
                </a:solidFill>
              </a:rPr>
              <a:t>Perception différenciée du climat d’équité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000" b="1" dirty="0">
                <a:solidFill>
                  <a:schemeClr val="accent1"/>
                </a:solidFill>
              </a:rPr>
              <a:t>Enjeu avec les langues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000" b="1" dirty="0">
                <a:solidFill>
                  <a:schemeClr val="accent1"/>
                </a:solidFill>
              </a:rPr>
              <a:t>Initiatives de promotion de la diversité sont limitées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50ED4F5-C58C-4460-A259-E94E08AC4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3717" y="1361247"/>
            <a:ext cx="8152482" cy="437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1560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4">
            <a:extLst>
              <a:ext uri="{FF2B5EF4-FFF2-40B4-BE49-F238E27FC236}">
                <a16:creationId xmlns:a16="http://schemas.microsoft.com/office/drawing/2014/main" id="{7E2B82A4-98B0-4AC9-8641-82E7774A07C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3200" dirty="0"/>
              <a:t>4. Programmes et mesures de soutien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4AEB6FD1-2F78-4CE4-816B-F049EEF7581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189451" y="2025342"/>
            <a:ext cx="5407228" cy="3352803"/>
          </a:xfrm>
        </p:spPr>
        <p:txBody>
          <a:bodyPr>
            <a:normAutofit fontScale="92500"/>
          </a:bodyPr>
          <a:lstStyle/>
          <a:p>
            <a:r>
              <a:rPr lang="fr-CA" b="1" dirty="0"/>
              <a:t>En formation générale des jeunes (préscolaire, primaire et secondaire)</a:t>
            </a:r>
          </a:p>
          <a:p>
            <a:r>
              <a:rPr lang="fr-CA" dirty="0"/>
              <a:t>- Soutien à l'apprentissage du français (90 M$) (</a:t>
            </a:r>
            <a:r>
              <a:rPr lang="fr-CA" b="1" dirty="0"/>
              <a:t>ajout de 11M$ en 22-23</a:t>
            </a:r>
            <a:r>
              <a:rPr lang="fr-CA" dirty="0"/>
              <a:t>)</a:t>
            </a:r>
            <a:endParaRPr lang="fr-CA" dirty="0">
              <a:cs typeface="Calibri"/>
            </a:endParaRPr>
          </a:p>
          <a:p>
            <a:r>
              <a:rPr lang="fr-CA" dirty="0">
                <a:cs typeface="Calibri"/>
              </a:rPr>
              <a:t>- Collaboration avec les familles immigrantes et réfugiées (5 M$)</a:t>
            </a:r>
          </a:p>
          <a:p>
            <a:r>
              <a:rPr lang="fr-CA" dirty="0">
                <a:cs typeface="Calibri"/>
              </a:rPr>
              <a:t>- Initiatives locales pour l'inclusion et l'éducation interculturelle (2 M$)</a:t>
            </a:r>
            <a:endParaRPr lang="fr-CA" dirty="0"/>
          </a:p>
        </p:txBody>
      </p:sp>
      <p:pic>
        <p:nvPicPr>
          <p:cNvPr id="5" name="Image 4">
            <a:hlinkClick r:id="rId2"/>
            <a:extLst>
              <a:ext uri="{FF2B5EF4-FFF2-40B4-BE49-F238E27FC236}">
                <a16:creationId xmlns:a16="http://schemas.microsoft.com/office/drawing/2014/main" id="{9B0E6915-CFBE-4841-BD61-5D184594B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703" y="1717665"/>
            <a:ext cx="4169361" cy="316778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6D5CE5F-5E81-4F26-95D7-EB611CDEC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3931" y="1479855"/>
            <a:ext cx="1396105" cy="13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0288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638CC8-1827-41BE-B759-D299228FE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4815" y="796414"/>
            <a:ext cx="9882631" cy="550605"/>
          </a:xfrm>
        </p:spPr>
        <p:txBody>
          <a:bodyPr>
            <a:normAutofit fontScale="90000"/>
          </a:bodyPr>
          <a:lstStyle/>
          <a:p>
            <a:r>
              <a:rPr lang="fr-CA" dirty="0"/>
              <a:t>L’organisation des services d’accueil et de soutien</a:t>
            </a:r>
            <a:br>
              <a:rPr lang="fr-CA" dirty="0"/>
            </a:br>
            <a:r>
              <a:rPr lang="fr-CA" dirty="0"/>
              <a:t>à l’apprentissage de la langue française</a:t>
            </a:r>
          </a:p>
        </p:txBody>
      </p:sp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1D27DB81-2C16-4240-846B-92AFD7782C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8094818"/>
              </p:ext>
            </p:extLst>
          </p:nvPr>
        </p:nvGraphicFramePr>
        <p:xfrm>
          <a:off x="5504155" y="1871673"/>
          <a:ext cx="5178643" cy="3223935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828009">
                  <a:extLst>
                    <a:ext uri="{9D8B030D-6E8A-4147-A177-3AD203B41FA5}">
                      <a16:colId xmlns:a16="http://schemas.microsoft.com/office/drawing/2014/main" val="2222577924"/>
                    </a:ext>
                  </a:extLst>
                </a:gridCol>
                <a:gridCol w="1187402">
                  <a:extLst>
                    <a:ext uri="{9D8B030D-6E8A-4147-A177-3AD203B41FA5}">
                      <a16:colId xmlns:a16="http://schemas.microsoft.com/office/drawing/2014/main" val="1119281440"/>
                    </a:ext>
                  </a:extLst>
                </a:gridCol>
                <a:gridCol w="1163232">
                  <a:extLst>
                    <a:ext uri="{9D8B030D-6E8A-4147-A177-3AD203B41FA5}">
                      <a16:colId xmlns:a16="http://schemas.microsoft.com/office/drawing/2014/main" val="2135046181"/>
                    </a:ext>
                  </a:extLst>
                </a:gridCol>
              </a:tblGrid>
              <a:tr h="560881">
                <a:tc>
                  <a:txBody>
                    <a:bodyPr/>
                    <a:lstStyle/>
                    <a:p>
                      <a:pPr marL="0" lvl="1" algn="ctr" defTabSz="914400" rtl="0" eaLnBrk="1" fontAlgn="ctr" latinLnBrk="0" hangingPunct="1"/>
                      <a:r>
                        <a:rPr lang="fr-CA" sz="18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Modèle de services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CA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2019-2020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CA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2020-2021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40162827"/>
                  </a:ext>
                </a:extLst>
              </a:tr>
              <a:tr h="765177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fr-CA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Soutien intensif en classe d’accueil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CA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       15 217 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CA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       11 549  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354552325"/>
                  </a:ext>
                </a:extLst>
              </a:tr>
              <a:tr h="743954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fr-CA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Soutien intensif en classe ordinaire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CA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         8 943 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CA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       10 330  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266692190"/>
                  </a:ext>
                </a:extLst>
              </a:tr>
              <a:tr h="593042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fr-CA" sz="18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Soutien d’appoint en francisation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CA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       27 450 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CA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       29 771  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148264470"/>
                  </a:ext>
                </a:extLst>
              </a:tr>
              <a:tr h="560881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fr-CA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CA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       51 610 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CA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       51 650  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94630047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FDB62616-DF2B-4D66-855A-71109CFC3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352" y="1794105"/>
            <a:ext cx="3782164" cy="330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1081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332A24-8399-4BCF-9D2B-0434C06B5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/>
              <a:t>Intégration linguistique, scolaire et sociale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FC8BC64-D663-4077-A07D-59E90189A3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681" y="1502227"/>
            <a:ext cx="5201218" cy="4374790"/>
          </a:xfrm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342900" indent="-342900">
              <a:buChar char="•"/>
            </a:pPr>
            <a:r>
              <a:rPr lang="fr-CA" sz="2000" dirty="0"/>
              <a:t>Objectifs du programme intensif:</a:t>
            </a:r>
            <a:endParaRPr lang="fr-CA" sz="2000" dirty="0">
              <a:cs typeface="Calibri"/>
            </a:endParaRPr>
          </a:p>
          <a:p>
            <a:pPr marL="1143000" lvl="1" indent="-457200">
              <a:buChar char="•"/>
            </a:pPr>
            <a:r>
              <a:rPr lang="fr-CA" sz="2000" dirty="0">
                <a:cs typeface="Calibri"/>
              </a:rPr>
              <a:t>Acquérir rapidement la langue de communication et celle utilisée en contexte scolaire; </a:t>
            </a:r>
          </a:p>
          <a:p>
            <a:pPr marL="1143000" lvl="1" indent="-457200">
              <a:buChar char="•"/>
            </a:pPr>
            <a:r>
              <a:rPr lang="fr-CA" sz="2000" dirty="0">
                <a:cs typeface="Calibri"/>
              </a:rPr>
              <a:t>Se familiariser avec la culture scolaire et sociale de son nouveau milieu.</a:t>
            </a:r>
          </a:p>
          <a:p>
            <a:pPr marL="342900" indent="-342900">
              <a:buChar char="•"/>
            </a:pPr>
            <a:r>
              <a:rPr lang="fr-CA" sz="2000" dirty="0"/>
              <a:t>Compétences: oral, lecture, écriture, culturelles</a:t>
            </a:r>
          </a:p>
          <a:p>
            <a:pPr marL="342900" indent="-342900">
              <a:buChar char="•"/>
            </a:pPr>
            <a:r>
              <a:rPr lang="fr-CA" sz="2000" dirty="0"/>
              <a:t>Appréciation de l'acquisition (paliers)</a:t>
            </a:r>
            <a:endParaRPr lang="fr-CA" sz="2000" dirty="0">
              <a:cs typeface="Calibri"/>
            </a:endParaRPr>
          </a:p>
          <a:p>
            <a:pPr marL="342900" indent="-342900">
              <a:buChar char="•"/>
            </a:pPr>
            <a:r>
              <a:rPr lang="fr-CA" sz="2000" dirty="0"/>
              <a:t>Durée du service : selon la progression individuelle des élèves</a:t>
            </a:r>
            <a:endParaRPr lang="fr-CA" sz="2000" dirty="0">
              <a:cs typeface="Calibri"/>
            </a:endParaRPr>
          </a:p>
          <a:p>
            <a:endParaRPr lang="fr-CA" dirty="0"/>
          </a:p>
          <a:p>
            <a:endParaRPr lang="fr-CA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77CC5CF-9079-42EC-9766-42F907FDB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9647" y="2167474"/>
            <a:ext cx="5028711" cy="3596750"/>
          </a:xfrm>
          <a:prstGeom prst="rect">
            <a:avLst/>
          </a:prstGeom>
        </p:spPr>
      </p:pic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3DA6DC73-98F7-49F7-9A4F-333BA794E388}"/>
              </a:ext>
            </a:extLst>
          </p:cNvPr>
          <p:cNvSpPr/>
          <p:nvPr/>
        </p:nvSpPr>
        <p:spPr>
          <a:xfrm>
            <a:off x="5172722" y="4203576"/>
            <a:ext cx="923278" cy="1376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643824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638CC8-1827-41BE-B759-D299228FE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4815" y="796414"/>
            <a:ext cx="9882631" cy="550605"/>
          </a:xfrm>
        </p:spPr>
        <p:txBody>
          <a:bodyPr>
            <a:normAutofit fontScale="90000"/>
          </a:bodyPr>
          <a:lstStyle/>
          <a:p>
            <a:r>
              <a:rPr lang="fr-CA" dirty="0"/>
              <a:t>L’organisation des services d’accueil et de soutien à l’apprentissage de la langue française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D22202C-A67D-4C60-9ABF-F7FF84550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6495" y="1347019"/>
            <a:ext cx="6836109" cy="512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8683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72FB97-4176-4B0E-AF60-1BCA4EB0D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7" y="503451"/>
            <a:ext cx="10515600" cy="550605"/>
          </a:xfrm>
        </p:spPr>
        <p:txBody>
          <a:bodyPr>
            <a:normAutofit fontScale="90000"/>
          </a:bodyPr>
          <a:lstStyle/>
          <a:p>
            <a:r>
              <a:rPr lang="fr-CA" dirty="0"/>
              <a:t>Soutien pendant la période estivale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9232283-3EB3-417E-99B1-C82217C52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553" y="1054056"/>
            <a:ext cx="11530193" cy="580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5741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4">
            <a:extLst>
              <a:ext uri="{FF2B5EF4-FFF2-40B4-BE49-F238E27FC236}">
                <a16:creationId xmlns:a16="http://schemas.microsoft.com/office/drawing/2014/main" id="{7E2B82A4-98B0-4AC9-8641-82E7774A07C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457367"/>
            <a:ext cx="10515600" cy="550605"/>
          </a:xfrm>
        </p:spPr>
        <p:txBody>
          <a:bodyPr/>
          <a:lstStyle/>
          <a:p>
            <a:pPr lvl="0"/>
            <a:r>
              <a:rPr lang="fr-CA" sz="3200" dirty="0"/>
              <a:t>Collaborer avec les familles immigrantes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4AEB6FD1-2F78-4CE4-816B-F049EEF7581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10539" y="1752598"/>
            <a:ext cx="6517066" cy="3352803"/>
          </a:xfrm>
        </p:spPr>
        <p:txBody>
          <a:bodyPr>
            <a:normAutofit fontScale="92500"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fr-CA" dirty="0"/>
              <a:t>Agents pour favoriser la collaboration entre le personnel de l’école et les familles immigrantes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fr-CA" dirty="0"/>
              <a:t>Réseautage de ces agents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fr-CA" dirty="0"/>
              <a:t>Aide-mémoire: </a:t>
            </a:r>
            <a:r>
              <a:rPr lang="fr-CA" i="1" dirty="0"/>
              <a:t>Aller à la rencontre des familles immigrantes</a:t>
            </a:r>
            <a:endParaRPr lang="en-US" i="1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fr-CA" dirty="0">
                <a:cs typeface="Calibri"/>
              </a:rPr>
              <a:t>Informations sur le système scolaire québécois disponibles en plusieurs langues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fr-CA" dirty="0">
              <a:cs typeface="Calibri"/>
            </a:endParaRPr>
          </a:p>
          <a:p>
            <a:pPr lvl="0"/>
            <a:endParaRPr lang="fr-CA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27B8A2E-B0ED-4310-A4B9-B5C6F05C3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232" y="1416147"/>
            <a:ext cx="4023188" cy="516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7053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54113"/>
            <a:ext cx="10515600" cy="1253948"/>
          </a:xfrm>
        </p:spPr>
        <p:txBody>
          <a:bodyPr>
            <a:normAutofit fontScale="90000"/>
          </a:bodyPr>
          <a:lstStyle/>
          <a:p>
            <a:br>
              <a:rPr lang="fr-CA" dirty="0"/>
            </a:br>
            <a:r>
              <a:rPr lang="fr-CA" dirty="0"/>
              <a:t>Agents de soutien - collaborations école familles immigrantes</a:t>
            </a:r>
            <a:br>
              <a:rPr lang="fr-CA" dirty="0"/>
            </a:br>
            <a:endParaRPr lang="fr-CA" dirty="0">
              <a:solidFill>
                <a:srgbClr val="4DC0D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E72AE9-3997-46B2-B8D8-C1D2D05E8958}"/>
              </a:ext>
            </a:extLst>
          </p:cNvPr>
          <p:cNvSpPr/>
          <p:nvPr/>
        </p:nvSpPr>
        <p:spPr>
          <a:xfrm>
            <a:off x="5066066" y="1296369"/>
            <a:ext cx="550033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b="1" dirty="0">
                <a:solidFill>
                  <a:srgbClr val="002060"/>
                </a:solidFill>
              </a:rPr>
              <a:t>RÔLE DES AGENTS</a:t>
            </a:r>
          </a:p>
          <a:p>
            <a:pPr marL="342900" indent="-342900">
              <a:buAutoNum type="arabicParenR"/>
            </a:pPr>
            <a:r>
              <a:rPr lang="fr-CA" b="1" dirty="0">
                <a:solidFill>
                  <a:srgbClr val="002060"/>
                </a:solidFill>
              </a:rPr>
              <a:t>Soutenir les parents d’élèves immigrants dans leur appropriation du milieu/système scolaire et de la société québécoise, en vue de favoriser leur contribution à la réussite de leur enfant;</a:t>
            </a:r>
          </a:p>
          <a:p>
            <a:pPr marL="342900" indent="-342900">
              <a:buAutoNum type="arabicParenR"/>
            </a:pPr>
            <a:endParaRPr lang="fr-CA" b="1" dirty="0">
              <a:solidFill>
                <a:srgbClr val="002060"/>
              </a:solidFill>
            </a:endParaRPr>
          </a:p>
          <a:p>
            <a:pPr marL="342900" indent="-342900">
              <a:buAutoNum type="arabicParenR"/>
            </a:pPr>
            <a:r>
              <a:rPr lang="fr-CA" b="1" dirty="0">
                <a:solidFill>
                  <a:srgbClr val="002060"/>
                </a:solidFill>
              </a:rPr>
              <a:t>Faire en sorte que les milieux scolaires comprennent bien les réalités vécues par les élèves et leur famille, leurs besoins et leurs préoccupations envers l’école</a:t>
            </a:r>
          </a:p>
          <a:p>
            <a:endParaRPr lang="fr-CA" b="1" dirty="0">
              <a:solidFill>
                <a:srgbClr val="002060"/>
              </a:solidFill>
            </a:endParaRPr>
          </a:p>
          <a:p>
            <a:r>
              <a:rPr lang="fr-CA" b="1" dirty="0">
                <a:solidFill>
                  <a:srgbClr val="002060"/>
                </a:solidFill>
              </a:rPr>
              <a:t>CSS/CS ciblés – plus de 750 élèves de 1</a:t>
            </a:r>
            <a:r>
              <a:rPr lang="fr-CA" b="1" baseline="30000" dirty="0">
                <a:solidFill>
                  <a:srgbClr val="002060"/>
                </a:solidFill>
              </a:rPr>
              <a:t>e</a:t>
            </a:r>
            <a:r>
              <a:rPr lang="fr-CA" b="1" dirty="0">
                <a:solidFill>
                  <a:srgbClr val="002060"/>
                </a:solidFill>
              </a:rPr>
              <a:t>  génération (inclut les temporaires). Inclut 2 CS anglophones</a:t>
            </a:r>
            <a:endParaRPr lang="fr-CA" b="1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6F0176-1595-4387-85A4-4DFEF096F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195" y="1310708"/>
            <a:ext cx="3090940" cy="399932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A9DDA6A-2BE6-4009-B751-95E3E4BC30BA}"/>
              </a:ext>
            </a:extLst>
          </p:cNvPr>
          <p:cNvSpPr/>
          <p:nvPr/>
        </p:nvSpPr>
        <p:spPr>
          <a:xfrm>
            <a:off x="838200" y="5362626"/>
            <a:ext cx="53469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b="1" dirty="0">
                <a:hlinkClick r:id="rId4"/>
              </a:rPr>
              <a:t>https://credef.uqam.ca/publications/tisser-des-liens/</a:t>
            </a:r>
            <a:r>
              <a:rPr lang="fr-CA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37071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E8746D-5FB5-4A18-8AF2-D2C89E434F0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70467" y="533948"/>
            <a:ext cx="10515600" cy="550605"/>
          </a:xfrm>
        </p:spPr>
        <p:txBody>
          <a:bodyPr>
            <a:noAutofit/>
          </a:bodyPr>
          <a:lstStyle/>
          <a:p>
            <a:pPr lvl="0"/>
            <a:r>
              <a:rPr lang="fr-CA" sz="4000" dirty="0">
                <a:solidFill>
                  <a:srgbClr val="002060"/>
                </a:solidFill>
              </a:rPr>
              <a:t>Contenu de la présentation</a:t>
            </a:r>
          </a:p>
        </p:txBody>
      </p:sp>
      <p:sp>
        <p:nvSpPr>
          <p:cNvPr id="3" name="Espace réservé du texte 11">
            <a:extLst>
              <a:ext uri="{FF2B5EF4-FFF2-40B4-BE49-F238E27FC236}">
                <a16:creationId xmlns:a16="http://schemas.microsoft.com/office/drawing/2014/main" id="{6D3E5AA4-FEC4-47D5-ADCD-4CA56A2D8B6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47710" y="1831662"/>
            <a:ext cx="11099737" cy="3352803"/>
          </a:xfrm>
        </p:spPr>
        <p:txBody>
          <a:bodyPr>
            <a:normAutofit/>
          </a:bodyPr>
          <a:lstStyle/>
          <a:p>
            <a:pPr marL="457200" lvl="0" indent="-457200">
              <a:lnSpc>
                <a:spcPct val="180000"/>
              </a:lnSpc>
              <a:buChar char="•"/>
            </a:pPr>
            <a:r>
              <a:rPr lang="fr-CA" sz="2400" dirty="0">
                <a:cs typeface="Calibri"/>
              </a:rPr>
              <a:t>1. Les élèves issus de l’immigration</a:t>
            </a:r>
          </a:p>
          <a:p>
            <a:pPr marL="457200" lvl="0" indent="-457200">
              <a:lnSpc>
                <a:spcPct val="150000"/>
              </a:lnSpc>
              <a:spcBef>
                <a:spcPts val="0"/>
              </a:spcBef>
              <a:buChar char="•"/>
            </a:pPr>
            <a:r>
              <a:rPr lang="fr-CA" sz="2400" dirty="0">
                <a:cs typeface="Calibri"/>
              </a:rPr>
              <a:t>2. Taux de diplomation et de qualification au secondaire</a:t>
            </a:r>
          </a:p>
          <a:p>
            <a:pPr marL="457200" lvl="0" indent="-457200">
              <a:lnSpc>
                <a:spcPct val="150000"/>
              </a:lnSpc>
              <a:spcBef>
                <a:spcPts val="0"/>
              </a:spcBef>
              <a:buChar char="•"/>
            </a:pPr>
            <a:r>
              <a:rPr lang="fr-CA" sz="2400" dirty="0">
                <a:cs typeface="Calibri"/>
              </a:rPr>
              <a:t>3. Facteurs explicatifs</a:t>
            </a:r>
          </a:p>
          <a:p>
            <a:pPr marL="457200" lvl="0" indent="-457200">
              <a:lnSpc>
                <a:spcPct val="150000"/>
              </a:lnSpc>
              <a:spcBef>
                <a:spcPts val="0"/>
              </a:spcBef>
              <a:buChar char="•"/>
            </a:pPr>
            <a:r>
              <a:rPr lang="fr-CA" sz="2400" dirty="0">
                <a:cs typeface="Calibri"/>
              </a:rPr>
              <a:t>4. Programmes et mesures de soutien</a:t>
            </a:r>
          </a:p>
          <a:p>
            <a:pPr marL="457200" lvl="0" indent="-457200">
              <a:lnSpc>
                <a:spcPct val="180000"/>
              </a:lnSpc>
              <a:buChar char="•"/>
            </a:pPr>
            <a:endParaRPr lang="fr-CA" sz="2400" dirty="0">
              <a:cs typeface="Calibri"/>
            </a:endParaRPr>
          </a:p>
          <a:p>
            <a:pPr lvl="0">
              <a:lnSpc>
                <a:spcPct val="180000"/>
              </a:lnSpc>
            </a:pPr>
            <a:endParaRPr lang="fr-CA" sz="2400" dirty="0"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>
            <p:custDataLst>
              <p:tags r:id="rId1"/>
            </p:custDataLst>
          </p:nvPr>
        </p:nvSpPr>
        <p:spPr>
          <a:xfrm>
            <a:off x="804181" y="350006"/>
            <a:ext cx="100495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fr-CA" sz="4400" b="1" dirty="0">
                <a:solidFill>
                  <a:srgbClr val="002060"/>
                </a:solidFill>
                <a:ea typeface="+mj-ea"/>
                <a:cs typeface="+mj-cs"/>
              </a:rPr>
              <a:t>Initiatives des milieux scolaires</a:t>
            </a:r>
          </a:p>
        </p:txBody>
      </p:sp>
      <p:sp>
        <p:nvSpPr>
          <p:cNvPr id="6" name="ZoneTexte 5"/>
          <p:cNvSpPr txBox="1"/>
          <p:nvPr>
            <p:custDataLst>
              <p:tags r:id="rId2"/>
            </p:custDataLst>
          </p:nvPr>
        </p:nvSpPr>
        <p:spPr>
          <a:xfrm>
            <a:off x="498868" y="1319087"/>
            <a:ext cx="44450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dirty="0">
                <a:solidFill>
                  <a:schemeClr val="tx2">
                    <a:lumMod val="75000"/>
                  </a:schemeClr>
                </a:solidFill>
              </a:rPr>
              <a:t>Soutien à l’intégration et à la réussite des élèves immigrants</a:t>
            </a:r>
          </a:p>
        </p:txBody>
      </p:sp>
      <p:sp>
        <p:nvSpPr>
          <p:cNvPr id="7" name="ZoneTexte 6"/>
          <p:cNvSpPr txBox="1"/>
          <p:nvPr>
            <p:custDataLst>
              <p:tags r:id="rId3"/>
            </p:custDataLst>
          </p:nvPr>
        </p:nvSpPr>
        <p:spPr>
          <a:xfrm>
            <a:off x="7146725" y="1319021"/>
            <a:ext cx="3341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dirty="0">
                <a:solidFill>
                  <a:schemeClr val="tx2">
                    <a:lumMod val="75000"/>
                  </a:schemeClr>
                </a:solidFill>
              </a:rPr>
              <a:t>Soutien à l’éducation interculturelle</a:t>
            </a:r>
          </a:p>
        </p:txBody>
      </p:sp>
      <p:sp>
        <p:nvSpPr>
          <p:cNvPr id="8" name="Rectangle 7"/>
          <p:cNvSpPr/>
          <p:nvPr>
            <p:custDataLst>
              <p:tags r:id="rId4"/>
            </p:custDataLst>
          </p:nvPr>
        </p:nvSpPr>
        <p:spPr>
          <a:xfrm>
            <a:off x="3368352" y="2278135"/>
            <a:ext cx="2522475" cy="929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A" sz="1400" dirty="0">
                <a:solidFill>
                  <a:schemeClr val="tx1"/>
                </a:solidFill>
              </a:rPr>
              <a:t>Sensibilisation des élèves </a:t>
            </a:r>
            <a:r>
              <a:rPr lang="fr-CA" sz="1400" dirty="0"/>
              <a:t>aux repères culturels du Québec</a:t>
            </a:r>
          </a:p>
        </p:txBody>
      </p:sp>
      <p:sp>
        <p:nvSpPr>
          <p:cNvPr id="9" name="Rectangle 8"/>
          <p:cNvSpPr/>
          <p:nvPr>
            <p:custDataLst>
              <p:tags r:id="rId5"/>
            </p:custDataLst>
          </p:nvPr>
        </p:nvSpPr>
        <p:spPr>
          <a:xfrm>
            <a:off x="3223555" y="5516566"/>
            <a:ext cx="2605388" cy="9914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A" sz="1400" dirty="0"/>
              <a:t>Formation du personnel scolaire sur la promotion d’un climat interculturel positif</a:t>
            </a:r>
          </a:p>
        </p:txBody>
      </p:sp>
      <p:sp>
        <p:nvSpPr>
          <p:cNvPr id="10" name="Rectangle 9"/>
          <p:cNvSpPr/>
          <p:nvPr>
            <p:custDataLst>
              <p:tags r:id="rId6"/>
            </p:custDataLst>
          </p:nvPr>
        </p:nvSpPr>
        <p:spPr>
          <a:xfrm>
            <a:off x="498869" y="3095283"/>
            <a:ext cx="2566609" cy="107254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A" sz="1400" dirty="0">
                <a:solidFill>
                  <a:schemeClr val="tx1"/>
                </a:solidFill>
              </a:rPr>
              <a:t>Organisation d’ateliers </a:t>
            </a:r>
            <a:r>
              <a:rPr lang="fr-CA" sz="1400" dirty="0"/>
              <a:t>d’information pour les parents sur la vie scolaire et les ressources communautaires</a:t>
            </a:r>
          </a:p>
        </p:txBody>
      </p:sp>
      <p:sp>
        <p:nvSpPr>
          <p:cNvPr id="11" name="Rectangle 10"/>
          <p:cNvSpPr/>
          <p:nvPr>
            <p:custDataLst>
              <p:tags r:id="rId7"/>
            </p:custDataLst>
          </p:nvPr>
        </p:nvSpPr>
        <p:spPr>
          <a:xfrm>
            <a:off x="434723" y="4468046"/>
            <a:ext cx="2448272" cy="11950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A" sz="1400" dirty="0"/>
              <a:t>Jumelage d’élèves, camps d’été, visite de l’école, en prévision de la transition</a:t>
            </a:r>
          </a:p>
        </p:txBody>
      </p:sp>
      <p:sp>
        <p:nvSpPr>
          <p:cNvPr id="13" name="Rectangle 12"/>
          <p:cNvSpPr/>
          <p:nvPr>
            <p:custDataLst>
              <p:tags r:id="rId8"/>
            </p:custDataLst>
          </p:nvPr>
        </p:nvSpPr>
        <p:spPr>
          <a:xfrm>
            <a:off x="7190715" y="2307757"/>
            <a:ext cx="4372997" cy="8705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A" sz="1400" dirty="0"/>
              <a:t>Accompagnement du personnel dans la mise en œuvre de bonnes pratiques d’éducation interculturelle</a:t>
            </a:r>
          </a:p>
        </p:txBody>
      </p:sp>
      <p:sp>
        <p:nvSpPr>
          <p:cNvPr id="14" name="Rectangle 13"/>
          <p:cNvSpPr/>
          <p:nvPr>
            <p:custDataLst>
              <p:tags r:id="rId9"/>
            </p:custDataLst>
          </p:nvPr>
        </p:nvSpPr>
        <p:spPr>
          <a:xfrm>
            <a:off x="8814283" y="3756499"/>
            <a:ext cx="2491381" cy="118410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A" sz="1400" dirty="0">
                <a:solidFill>
                  <a:schemeClr val="tx1"/>
                </a:solidFill>
              </a:rPr>
              <a:t>Organisation d’activités culturelles ou sportives visant à rapprocher les élèves et à favoriser les discussions</a:t>
            </a:r>
          </a:p>
        </p:txBody>
      </p:sp>
      <p:sp>
        <p:nvSpPr>
          <p:cNvPr id="15" name="Rectangle 14"/>
          <p:cNvSpPr/>
          <p:nvPr>
            <p:custDataLst>
              <p:tags r:id="rId10"/>
            </p:custDataLst>
          </p:nvPr>
        </p:nvSpPr>
        <p:spPr>
          <a:xfrm>
            <a:off x="6960097" y="5515520"/>
            <a:ext cx="2521140" cy="95560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A" sz="1400" dirty="0"/>
              <a:t>Création d’une bibliothèque interculturelle mobile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09588" y="3631557"/>
            <a:ext cx="3638709" cy="143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97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4201C5-576C-44E5-B936-77BE1515C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91090"/>
            <a:ext cx="10515599" cy="75687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</a:pPr>
            <a:r>
              <a:rPr lang="fr-CA" sz="4400" dirty="0"/>
              <a:t>Collaborer avec les familles immigrantes</a:t>
            </a:r>
            <a:endParaRPr lang="en-US" sz="4200" kern="120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Image 4" descr="Une image contenant texte, intérieur, personne, table&#10;&#10;Description générée automatiquement">
            <a:extLst>
              <a:ext uri="{FF2B5EF4-FFF2-40B4-BE49-F238E27FC236}">
                <a16:creationId xmlns:a16="http://schemas.microsoft.com/office/drawing/2014/main" id="{E3C67965-95AE-4DB5-B27B-41DDCAFFE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0213" y="1523500"/>
            <a:ext cx="7156113" cy="3989533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799D2BBF-3A6A-442B-8D37-D6FDFC26ED63}"/>
              </a:ext>
            </a:extLst>
          </p:cNvPr>
          <p:cNvSpPr txBox="1"/>
          <p:nvPr/>
        </p:nvSpPr>
        <p:spPr>
          <a:xfrm>
            <a:off x="949912" y="3724372"/>
            <a:ext cx="323036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b="1" dirty="0">
                <a:solidFill>
                  <a:srgbClr val="002060"/>
                </a:solidFill>
              </a:rPr>
              <a:t>https://www.youtube.com/watch?v=</a:t>
            </a:r>
            <a:r>
              <a:rPr lang="fr-CA" b="1" dirty="0" err="1">
                <a:solidFill>
                  <a:srgbClr val="002060"/>
                </a:solidFill>
              </a:rPr>
              <a:t>Kiaglt_dTLo&amp;ab_channel</a:t>
            </a:r>
            <a:r>
              <a:rPr lang="fr-CA" b="1" dirty="0">
                <a:solidFill>
                  <a:srgbClr val="002060"/>
                </a:solidFill>
              </a:rPr>
              <a:t>=</a:t>
            </a:r>
            <a:r>
              <a:rPr lang="fr-CA" b="1" dirty="0" err="1">
                <a:solidFill>
                  <a:srgbClr val="002060"/>
                </a:solidFill>
              </a:rPr>
              <a:t>ÉducationQuébec</a:t>
            </a:r>
            <a:endParaRPr lang="fr-CA" b="1" dirty="0">
              <a:solidFill>
                <a:srgbClr val="002060"/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BC5A8DA-0EE4-4470-AFB4-867E623E91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912" y="1523500"/>
            <a:ext cx="3720976" cy="1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7223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fr-CA" dirty="0"/>
              <a:t>Valorisation du français et de la diversité linguistique</a:t>
            </a:r>
            <a:br>
              <a:rPr lang="fr-CA" dirty="0"/>
            </a:br>
            <a:r>
              <a:rPr lang="fr-CA" dirty="0"/>
              <a:t>Les albums plurilingues d’</a:t>
            </a:r>
            <a:r>
              <a:rPr lang="fr-CA" dirty="0" err="1"/>
              <a:t>Élodil</a:t>
            </a:r>
            <a:endParaRPr lang="fr-CA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BB76494-2FD7-4A05-9897-0951CAB0E5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269" t="8644" r="9390" b="39170"/>
          <a:stretch/>
        </p:blipFill>
        <p:spPr>
          <a:xfrm>
            <a:off x="2538602" y="1783706"/>
            <a:ext cx="5847985" cy="3424660"/>
          </a:xfrm>
          <a:prstGeom prst="rect">
            <a:avLst/>
          </a:prstGeom>
        </p:spPr>
      </p:pic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438F8316-5EB1-4803-B4AE-0189E85425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1186" y="4717683"/>
            <a:ext cx="7891130" cy="981367"/>
          </a:xfrm>
        </p:spPr>
        <p:txBody>
          <a:bodyPr>
            <a:normAutofit lnSpcReduction="10000"/>
          </a:bodyPr>
          <a:lstStyle/>
          <a:p>
            <a:endParaRPr lang="fr-CA" dirty="0"/>
          </a:p>
          <a:p>
            <a:pPr marL="0" indent="0">
              <a:buNone/>
            </a:pPr>
            <a:r>
              <a:rPr lang="fr-CA" dirty="0">
                <a:hlinkClick r:id="rId4"/>
              </a:rPr>
              <a:t>https://www.elodil.umontreal.ca/livres/index.html</a:t>
            </a:r>
            <a:r>
              <a:rPr lang="fr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602317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583139"/>
          </a:xfrm>
        </p:spPr>
        <p:txBody>
          <a:bodyPr>
            <a:normAutofit fontScale="90000"/>
          </a:bodyPr>
          <a:lstStyle/>
          <a:p>
            <a:br>
              <a:rPr lang="fr-CA" dirty="0"/>
            </a:br>
            <a:br>
              <a:rPr lang="fr-CA" dirty="0"/>
            </a:br>
            <a:r>
              <a:rPr lang="fr-CA" dirty="0"/>
              <a:t>La formation interculturelle dans le nouveau référentiel des compétences de la profession enseignante</a:t>
            </a:r>
            <a:br>
              <a:rPr lang="fr-CA" dirty="0"/>
            </a:br>
            <a:br>
              <a:rPr lang="fr-CA" dirty="0"/>
            </a:br>
            <a:endParaRPr lang="fr-CA" dirty="0">
              <a:solidFill>
                <a:srgbClr val="4DC0DF"/>
              </a:solidFill>
            </a:endParaRPr>
          </a:p>
        </p:txBody>
      </p:sp>
      <p:graphicFrame>
        <p:nvGraphicFramePr>
          <p:cNvPr id="6" name="Espace réservé du contenu 5">
            <a:extLst>
              <a:ext uri="{FF2B5EF4-FFF2-40B4-BE49-F238E27FC236}">
                <a16:creationId xmlns:a16="http://schemas.microsoft.com/office/drawing/2014/main" id="{F38900AD-221C-47AE-A1C8-B2A6F6885B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8616983"/>
              </p:ext>
            </p:extLst>
          </p:nvPr>
        </p:nvGraphicFramePr>
        <p:xfrm>
          <a:off x="3479947" y="1216674"/>
          <a:ext cx="8162274" cy="374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62274">
                  <a:extLst>
                    <a:ext uri="{9D8B030D-6E8A-4147-A177-3AD203B41FA5}">
                      <a16:colId xmlns:a16="http://schemas.microsoft.com/office/drawing/2014/main" val="2622208060"/>
                    </a:ext>
                  </a:extLst>
                </a:gridCol>
              </a:tblGrid>
              <a:tr h="355909">
                <a:tc>
                  <a:txBody>
                    <a:bodyPr/>
                    <a:lstStyle/>
                    <a:p>
                      <a:pPr marL="457189" marR="0" lvl="1" indent="0" algn="ctr" defTabSz="914377" rtl="0" eaLnBrk="1" fontAlgn="auto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>
                          <a:srgbClr val="4DC0DF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fr-CA" sz="2000" b="1" kern="1200" dirty="0">
                          <a:solidFill>
                            <a:srgbClr val="2D2E83"/>
                          </a:solidFill>
                          <a:latin typeface="+mn-lt"/>
                          <a:ea typeface="+mn-ea"/>
                          <a:cs typeface="+mn-cs"/>
                        </a:rPr>
                        <a:t>Compétences et éléments-clés</a:t>
                      </a:r>
                      <a:endParaRPr lang="fr-CA" sz="160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4637444"/>
                  </a:ext>
                </a:extLst>
              </a:tr>
              <a:tr h="3309023">
                <a:tc>
                  <a:txBody>
                    <a:bodyPr/>
                    <a:lstStyle/>
                    <a:p>
                      <a:pPr algn="l">
                        <a:buFontTx/>
                        <a:buNone/>
                      </a:pPr>
                      <a:r>
                        <a:rPr lang="fr-CA" sz="1800" b="1" dirty="0"/>
                        <a:t>1- Agir en tant que médiatrice ou médiateur d’éléments de culture</a:t>
                      </a:r>
                      <a:r>
                        <a:rPr lang="fr-CA" sz="1800" dirty="0"/>
                        <a:t>*Porter un regard critique sur ses propres origines et ses pratiques culturelles, en reconnaître les potentialités et les limites et trouver les moyens de les enrichir et de les diversifier</a:t>
                      </a:r>
                    </a:p>
                    <a:p>
                      <a:pPr algn="l">
                        <a:buFontTx/>
                        <a:buNone/>
                      </a:pPr>
                      <a:endParaRPr lang="en-US" sz="1800" dirty="0"/>
                    </a:p>
                    <a:p>
                      <a:pPr algn="l">
                        <a:buFontTx/>
                        <a:buNone/>
                      </a:pPr>
                      <a:r>
                        <a:rPr lang="fr-CA" sz="1800" b="1" dirty="0"/>
                        <a:t>2- Maîtriser la langue d’enseignement</a:t>
                      </a:r>
                      <a:r>
                        <a:rPr lang="en-US" sz="1800" dirty="0"/>
                        <a:t>*</a:t>
                      </a:r>
                      <a:r>
                        <a:rPr lang="fr-CA" sz="1800" dirty="0"/>
                        <a:t>·Prendre appui sur la langue maternelle des élèves et la valoriser pour favoriser l’acquisition de la langue d’enseignement. </a:t>
                      </a:r>
                    </a:p>
                    <a:p>
                      <a:pPr algn="l">
                        <a:buFontTx/>
                        <a:buNone/>
                      </a:pPr>
                      <a:endParaRPr lang="en-US" sz="1800" dirty="0"/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fr-CA" sz="1800" b="1" dirty="0"/>
                        <a:t>3- Planifier les situations d’enseignement et d’apprentissage</a:t>
                      </a:r>
                      <a:r>
                        <a:rPr lang="en-US" sz="1800" b="1" dirty="0"/>
                        <a:t>*</a:t>
                      </a:r>
                      <a:r>
                        <a:rPr lang="fr-CA" sz="1800" dirty="0"/>
                        <a:t>Tenir compte de l’hétérogénéité du groupe dans le choix du matériel et la préparation des situations d’enseignement et d’apprentissage : diversité de genre, ethnique, socioéconomique, culturelle, religieuse, linguistique ou liée à un handicap ; conceptions, besoins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fr-CA" sz="1800" dirty="0"/>
                        <a:t>et champs d’intérêt des élèves.</a:t>
                      </a:r>
                      <a:endParaRPr lang="fr-CA" sz="1800" b="1" i="1" kern="1200" dirty="0">
                        <a:solidFill>
                          <a:srgbClr val="2D2E83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9215766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BD2455EB-35F8-4084-A88C-FE5D36F40187}"/>
              </a:ext>
            </a:extLst>
          </p:cNvPr>
          <p:cNvSpPr/>
          <p:nvPr/>
        </p:nvSpPr>
        <p:spPr>
          <a:xfrm>
            <a:off x="584198" y="4922067"/>
            <a:ext cx="106172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b="1" dirty="0">
                <a:solidFill>
                  <a:srgbClr val="0070C0"/>
                </a:solidFill>
              </a:rPr>
              <a:t>https://cdn-contenu.quebec.ca/cdn-contenu/adm/min/education/publications-adm/devenir-enseignant/referentiel_competences_professionnelles_profession_enseignante.pdf?1606848024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2270880-2C9B-41B2-8E5F-CCD388CD4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778" y="1206321"/>
            <a:ext cx="2895749" cy="375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0772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583139"/>
          </a:xfrm>
        </p:spPr>
        <p:txBody>
          <a:bodyPr>
            <a:normAutofit fontScale="90000"/>
          </a:bodyPr>
          <a:lstStyle/>
          <a:p>
            <a:br>
              <a:rPr lang="fr-CA" dirty="0"/>
            </a:br>
            <a:br>
              <a:rPr lang="fr-CA" dirty="0"/>
            </a:br>
            <a:r>
              <a:rPr lang="fr-CA" dirty="0"/>
              <a:t>La formation interculturelle dans le nouveau référentiel des compétences de la profession enseignante (suite)</a:t>
            </a:r>
            <a:br>
              <a:rPr lang="fr-CA" dirty="0"/>
            </a:br>
            <a:br>
              <a:rPr lang="fr-CA" dirty="0"/>
            </a:br>
            <a:endParaRPr lang="fr-CA" dirty="0">
              <a:solidFill>
                <a:srgbClr val="4DC0DF"/>
              </a:solidFill>
            </a:endParaRPr>
          </a:p>
        </p:txBody>
      </p:sp>
      <p:graphicFrame>
        <p:nvGraphicFramePr>
          <p:cNvPr id="6" name="Espace réservé du contenu 5">
            <a:extLst>
              <a:ext uri="{FF2B5EF4-FFF2-40B4-BE49-F238E27FC236}">
                <a16:creationId xmlns:a16="http://schemas.microsoft.com/office/drawing/2014/main" id="{F38900AD-221C-47AE-A1C8-B2A6F6885BA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445527" y="1249968"/>
          <a:ext cx="8162274" cy="36747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62274">
                  <a:extLst>
                    <a:ext uri="{9D8B030D-6E8A-4147-A177-3AD203B41FA5}">
                      <a16:colId xmlns:a16="http://schemas.microsoft.com/office/drawing/2014/main" val="2622208060"/>
                    </a:ext>
                  </a:extLst>
                </a:gridCol>
              </a:tblGrid>
              <a:tr h="355909">
                <a:tc>
                  <a:txBody>
                    <a:bodyPr/>
                    <a:lstStyle/>
                    <a:p>
                      <a:pPr marL="457189" marR="0" lvl="1" indent="0" algn="ctr" defTabSz="914377" rtl="0" eaLnBrk="1" fontAlgn="auto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>
                          <a:srgbClr val="4DC0DF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fr-CA" sz="2000" b="1" kern="1200" dirty="0">
                          <a:solidFill>
                            <a:srgbClr val="2D2E83"/>
                          </a:solidFill>
                          <a:latin typeface="+mn-lt"/>
                          <a:ea typeface="+mn-ea"/>
                          <a:cs typeface="+mn-cs"/>
                        </a:rPr>
                        <a:t>Compétences et éléments-clés</a:t>
                      </a:r>
                      <a:endParaRPr lang="fr-CA" sz="160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4637444"/>
                  </a:ext>
                </a:extLst>
              </a:tr>
              <a:tr h="3309023">
                <a:tc>
                  <a:txBody>
                    <a:bodyPr/>
                    <a:lstStyle/>
                    <a:p>
                      <a:pPr marL="0" indent="0" algn="l">
                        <a:buFontTx/>
                        <a:buNone/>
                      </a:pPr>
                      <a:r>
                        <a:rPr lang="fr-CA" sz="1800" b="1" dirty="0"/>
                        <a:t>8- </a:t>
                      </a:r>
                      <a:r>
                        <a:rPr lang="en-US" sz="1800" b="1" dirty="0" err="1"/>
                        <a:t>Soutenir</a:t>
                      </a:r>
                      <a:r>
                        <a:rPr lang="en-US" sz="1800" b="1" dirty="0"/>
                        <a:t> le </a:t>
                      </a:r>
                      <a:r>
                        <a:rPr lang="en-US" sz="1800" b="1" dirty="0" err="1"/>
                        <a:t>plaisir</a:t>
                      </a:r>
                      <a:r>
                        <a:rPr lang="en-US" sz="1800" b="1" dirty="0"/>
                        <a:t> </a:t>
                      </a:r>
                      <a:r>
                        <a:rPr lang="en-US" sz="1800" b="1" dirty="0" err="1"/>
                        <a:t>d’apprendre</a:t>
                      </a:r>
                      <a:endParaRPr lang="en-US" sz="1800" b="1" dirty="0"/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fr-CA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Intégrer aux situations d’enseignement et d’apprentissage des liens avec des éléments de la vie courante et des repères culturels tirés du bagage des élèves.</a:t>
                      </a:r>
                    </a:p>
                    <a:p>
                      <a:pPr marL="0" indent="0" algn="l">
                        <a:buFontTx/>
                        <a:buNone/>
                      </a:pP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fr-CA" sz="1800" b="1" dirty="0"/>
                        <a:t>13: Agir en accord avec les principes éthiques de la profession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en-US" sz="1800" b="0" dirty="0"/>
                        <a:t>* </a:t>
                      </a:r>
                      <a:r>
                        <a:rPr lang="fr-CA" sz="1800" dirty="0"/>
                        <a:t>Dénoncer et déconstruire les savoirs, les pratiques, les attitudes et les processus qui produisent ou reproduisent, en contexte éducatif, des situations d’exclusion et de discrimination.</a:t>
                      </a:r>
                      <a:endParaRPr lang="en-US" sz="1800" dirty="0"/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en-US" sz="1800" dirty="0"/>
                        <a:t>* </a:t>
                      </a:r>
                      <a:r>
                        <a:rPr lang="fr-CA" sz="1800" dirty="0"/>
                        <a:t>Adopter des pratiques et attitudes équitables, transparentes et inclusives pour prévenir toute forme de discrimination auprès des élèves, de ses collègues et de la communauté.</a:t>
                      </a:r>
                      <a:endParaRPr lang="fr-CA" sz="1800" b="1" i="1" kern="1200" dirty="0">
                        <a:solidFill>
                          <a:srgbClr val="2D2E83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9215766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BD2455EB-35F8-4084-A88C-FE5D36F40187}"/>
              </a:ext>
            </a:extLst>
          </p:cNvPr>
          <p:cNvSpPr/>
          <p:nvPr/>
        </p:nvSpPr>
        <p:spPr>
          <a:xfrm>
            <a:off x="584198" y="4922067"/>
            <a:ext cx="106172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b="1" dirty="0">
                <a:solidFill>
                  <a:srgbClr val="0070C0"/>
                </a:solidFill>
              </a:rPr>
              <a:t>https://cdn-contenu.quebec.ca/cdn-contenu/adm/min/education/publications-adm/devenir-enseignant/referentiel_competences_professionnelles_profession_enseignante.pdf?1606848024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2270880-2C9B-41B2-8E5F-CCD388CD4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778" y="1206321"/>
            <a:ext cx="2895749" cy="375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4693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4">
            <a:extLst>
              <a:ext uri="{FF2B5EF4-FFF2-40B4-BE49-F238E27FC236}">
                <a16:creationId xmlns:a16="http://schemas.microsoft.com/office/drawing/2014/main" id="{7E2B82A4-98B0-4AC9-8641-82E7774A07C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fr-CA" sz="3200" dirty="0"/>
              <a:t>Pour plus d’informations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B58676-77A1-47D7-8C1A-6BED0558BF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fr-CA" dirty="0">
                <a:hlinkClick r:id="rId2"/>
              </a:rPr>
              <a:t>http://www.education.gouv.qc.ca/enseignants/aide-et-soutien/immigration-et-education-interculturelle/</a:t>
            </a:r>
            <a:r>
              <a:rPr lang="fr-CA" dirty="0"/>
              <a:t> </a:t>
            </a:r>
          </a:p>
          <a:p>
            <a:pPr algn="ctr"/>
            <a:endParaRPr lang="fr-CA" dirty="0"/>
          </a:p>
          <a:p>
            <a:pPr algn="ctr"/>
            <a:endParaRPr lang="fr-CA" dirty="0"/>
          </a:p>
          <a:p>
            <a:pPr algn="ctr"/>
            <a:r>
              <a:rPr lang="fr-CA" sz="6600" dirty="0"/>
              <a:t>MERCI!</a:t>
            </a:r>
          </a:p>
        </p:txBody>
      </p:sp>
    </p:spTree>
    <p:extLst>
      <p:ext uri="{BB962C8B-B14F-4D97-AF65-F5344CB8AC3E}">
        <p14:creationId xmlns:p14="http://schemas.microsoft.com/office/powerpoint/2010/main" val="1171757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A05996-9AF4-4E25-B2B1-81F3C9295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/>
              <a:t>La Direction de l’intégration linguistique </a:t>
            </a:r>
            <a:br>
              <a:rPr lang="fr-CA" dirty="0"/>
            </a:br>
            <a:r>
              <a:rPr lang="fr-CA" dirty="0"/>
              <a:t>et de l’éducation interculturelle (MEQ)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8C9A8D5-C46E-458A-9873-444D2EC2E712}"/>
              </a:ext>
            </a:extLst>
          </p:cNvPr>
          <p:cNvSpPr txBox="1"/>
          <p:nvPr/>
        </p:nvSpPr>
        <p:spPr>
          <a:xfrm>
            <a:off x="1803400" y="23934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fr-CA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CD42AE3-8FFF-49F5-86B4-BFD2B3EF4AFC}"/>
              </a:ext>
            </a:extLst>
          </p:cNvPr>
          <p:cNvSpPr txBox="1"/>
          <p:nvPr/>
        </p:nvSpPr>
        <p:spPr>
          <a:xfrm>
            <a:off x="653719" y="1474572"/>
            <a:ext cx="3781574" cy="4401205"/>
          </a:xfrm>
          <a:prstGeom prst="rect">
            <a:avLst/>
          </a:prstGeom>
          <a:noFill/>
          <a:ln w="57150" cap="flat" cmpd="sng" algn="ctr">
            <a:solidFill>
              <a:schemeClr val="bg1">
                <a:lumMod val="75000"/>
              </a:schemeClr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fr-CA" b="1" dirty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r>
              <a:rPr lang="fr-CA" sz="2000" b="1" u="sng" dirty="0">
                <a:solidFill>
                  <a:schemeClr val="tx1"/>
                </a:solidFill>
              </a:rPr>
              <a:t>Les mandats de la DILEI</a:t>
            </a:r>
          </a:p>
          <a:p>
            <a:pPr algn="ctr"/>
            <a:endParaRPr lang="fr-CA" b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chemeClr val="tx1"/>
                </a:solidFill>
              </a:rPr>
              <a:t>Élaborer et mettre en œuvre les orientations ministérielles et les mesures budgétaires propres à assurer l’intégration harmonieuse des élèves issus de l’immigration dans le réseau scolaire et à favoriser l’éducation interculturelle.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chemeClr val="tx1"/>
                </a:solidFill>
              </a:rPr>
              <a:t>Accompagner et soutenir les milieux scolaires pour l’intégration et la réussite des élèves issus de l’immigration et pour l’éducation interculturelle.</a:t>
            </a:r>
          </a:p>
          <a:p>
            <a:endParaRPr lang="fr-CA" sz="16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A1FB344-0CBC-4989-A6EF-A644DFC9A307}"/>
              </a:ext>
            </a:extLst>
          </p:cNvPr>
          <p:cNvSpPr/>
          <p:nvPr/>
        </p:nvSpPr>
        <p:spPr>
          <a:xfrm>
            <a:off x="4984266" y="1940832"/>
            <a:ext cx="6194196" cy="1070252"/>
          </a:xfrm>
          <a:prstGeom prst="rect">
            <a:avLst/>
          </a:prstGeom>
          <a:solidFill>
            <a:srgbClr val="00B0F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ORGANISATION DES </a:t>
            </a:r>
            <a:r>
              <a:rPr kumimoji="0" lang="fr-FR" sz="2000" b="1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SERVICES D’ACCUEIL ET D’INTÉGRATION / RÉUSSITE ÉDUCATIVE DES ÉLÈVES ISSUS DE L’IMMIGRATION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236BA14-034E-4A9C-B187-332A93239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4266" y="3215368"/>
            <a:ext cx="5352752" cy="109127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EA5AB2B-FEF8-4F73-A5A1-6969EC6E6E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4266" y="4486266"/>
            <a:ext cx="5352752" cy="11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781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4">
            <a:extLst>
              <a:ext uri="{FF2B5EF4-FFF2-40B4-BE49-F238E27FC236}">
                <a16:creationId xmlns:a16="http://schemas.microsoft.com/office/drawing/2014/main" id="{03D7BCC7-4629-41B5-9310-C3494B46B90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1792" y="205484"/>
            <a:ext cx="10515600" cy="883118"/>
          </a:xfrm>
        </p:spPr>
        <p:txBody>
          <a:bodyPr>
            <a:normAutofit fontScale="90000"/>
          </a:bodyPr>
          <a:lstStyle/>
          <a:p>
            <a:pPr lvl="0"/>
            <a:r>
              <a:rPr lang="fr-FR" sz="3200" dirty="0"/>
              <a:t>1. Les élèves issus de l’immigration (1</a:t>
            </a:r>
            <a:r>
              <a:rPr lang="fr-FR" sz="3200" baseline="30000" dirty="0"/>
              <a:t>ère</a:t>
            </a:r>
            <a:r>
              <a:rPr lang="fr-FR" sz="3200" dirty="0"/>
              <a:t> et 2</a:t>
            </a:r>
            <a:r>
              <a:rPr lang="fr-FR" sz="3200" baseline="30000" dirty="0"/>
              <a:t>e</a:t>
            </a:r>
            <a:r>
              <a:rPr lang="fr-FR" sz="3200" dirty="0"/>
              <a:t> génération)</a:t>
            </a:r>
            <a:br>
              <a:rPr lang="fr-FR" sz="3200" dirty="0"/>
            </a:br>
            <a:r>
              <a:rPr lang="fr-FR" sz="3200" dirty="0"/>
              <a:t>– Provenance et progression sur une décennie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E494B804-7F85-4F64-9DC2-305D81BB0C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2884264"/>
              </p:ext>
            </p:extLst>
          </p:nvPr>
        </p:nvGraphicFramePr>
        <p:xfrm>
          <a:off x="7518352" y="1432059"/>
          <a:ext cx="4233646" cy="28003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24404">
                  <a:extLst>
                    <a:ext uri="{9D8B030D-6E8A-4147-A177-3AD203B41FA5}">
                      <a16:colId xmlns:a16="http://schemas.microsoft.com/office/drawing/2014/main" val="2969976452"/>
                    </a:ext>
                  </a:extLst>
                </a:gridCol>
                <a:gridCol w="1404621">
                  <a:extLst>
                    <a:ext uri="{9D8B030D-6E8A-4147-A177-3AD203B41FA5}">
                      <a16:colId xmlns:a16="http://schemas.microsoft.com/office/drawing/2014/main" val="2073406680"/>
                    </a:ext>
                  </a:extLst>
                </a:gridCol>
                <a:gridCol w="1404621">
                  <a:extLst>
                    <a:ext uri="{9D8B030D-6E8A-4147-A177-3AD203B41FA5}">
                      <a16:colId xmlns:a16="http://schemas.microsoft.com/office/drawing/2014/main" val="3703744348"/>
                    </a:ext>
                  </a:extLst>
                </a:gridCol>
              </a:tblGrid>
              <a:tr h="482822">
                <a:tc>
                  <a:txBody>
                    <a:bodyPr/>
                    <a:lstStyle/>
                    <a:p>
                      <a:pPr algn="l" fontAlgn="b"/>
                      <a:r>
                        <a:rPr lang="fr-CA" sz="1800" u="none" strike="noStrike" dirty="0">
                          <a:effectLst/>
                        </a:rPr>
                        <a:t>Continent d'origine</a:t>
                      </a:r>
                      <a:endParaRPr lang="fr-CA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1800" u="none" strike="noStrike" dirty="0">
                          <a:effectLst/>
                        </a:rPr>
                        <a:t> 2010-2011</a:t>
                      </a:r>
                      <a:endParaRPr lang="fr-CA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1800" u="none" strike="noStrike" dirty="0">
                          <a:effectLst/>
                        </a:rPr>
                        <a:t> 2020-2021</a:t>
                      </a:r>
                      <a:endParaRPr lang="fr-CA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311206663"/>
                  </a:ext>
                </a:extLst>
              </a:tr>
              <a:tr h="249966">
                <a:tc>
                  <a:txBody>
                    <a:bodyPr/>
                    <a:lstStyle/>
                    <a:p>
                      <a:pPr algn="l" fontAlgn="b"/>
                      <a:r>
                        <a:rPr lang="fr-CA" sz="1800" u="none" strike="noStrike">
                          <a:effectLst/>
                        </a:rPr>
                        <a:t>Afrique</a:t>
                      </a:r>
                      <a:endParaRPr lang="fr-CA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1800" u="none" strike="noStrike">
                          <a:effectLst/>
                        </a:rPr>
                        <a:t>            42 234  </a:t>
                      </a:r>
                      <a:endParaRPr lang="fr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1800" u="none" strike="noStrike">
                          <a:effectLst/>
                        </a:rPr>
                        <a:t>          108 911  </a:t>
                      </a:r>
                      <a:endParaRPr lang="fr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15534401"/>
                  </a:ext>
                </a:extLst>
              </a:tr>
              <a:tr h="229538">
                <a:tc>
                  <a:txBody>
                    <a:bodyPr/>
                    <a:lstStyle/>
                    <a:p>
                      <a:pPr algn="l" fontAlgn="b"/>
                      <a:r>
                        <a:rPr lang="fr-CA" sz="1800" u="none" strike="noStrike">
                          <a:effectLst/>
                        </a:rPr>
                        <a:t>Amérique</a:t>
                      </a:r>
                      <a:endParaRPr lang="fr-CA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1800" u="none" strike="noStrike">
                          <a:effectLst/>
                        </a:rPr>
                        <a:t>            67 584  </a:t>
                      </a:r>
                      <a:endParaRPr lang="fr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1800" u="none" strike="noStrike">
                          <a:effectLst/>
                        </a:rPr>
                        <a:t>            88 775  </a:t>
                      </a:r>
                      <a:endParaRPr lang="fr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24120960"/>
                  </a:ext>
                </a:extLst>
              </a:tr>
              <a:tr h="229538">
                <a:tc>
                  <a:txBody>
                    <a:bodyPr/>
                    <a:lstStyle/>
                    <a:p>
                      <a:pPr algn="l" fontAlgn="b"/>
                      <a:r>
                        <a:rPr lang="fr-CA" sz="1800" u="none" strike="noStrike">
                          <a:effectLst/>
                        </a:rPr>
                        <a:t>Asie</a:t>
                      </a:r>
                      <a:endParaRPr lang="fr-CA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1800" u="none" strike="noStrike">
                          <a:effectLst/>
                        </a:rPr>
                        <a:t>            61 396  </a:t>
                      </a:r>
                      <a:endParaRPr lang="fr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1800" u="none" strike="noStrike">
                          <a:effectLst/>
                        </a:rPr>
                        <a:t>            89 542  </a:t>
                      </a:r>
                      <a:endParaRPr lang="fr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376920971"/>
                  </a:ext>
                </a:extLst>
              </a:tr>
              <a:tr h="229538">
                <a:tc>
                  <a:txBody>
                    <a:bodyPr/>
                    <a:lstStyle/>
                    <a:p>
                      <a:pPr algn="l" fontAlgn="b"/>
                      <a:r>
                        <a:rPr lang="fr-CA" sz="1800" u="none" strike="noStrike">
                          <a:effectLst/>
                        </a:rPr>
                        <a:t>Europe</a:t>
                      </a:r>
                      <a:endParaRPr lang="fr-CA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1800" u="none" strike="noStrike">
                          <a:effectLst/>
                        </a:rPr>
                        <a:t>            46 727  </a:t>
                      </a:r>
                      <a:endParaRPr lang="fr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1800" u="none" strike="noStrike">
                          <a:effectLst/>
                        </a:rPr>
                        <a:t>            65 399  </a:t>
                      </a:r>
                      <a:endParaRPr lang="fr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470101453"/>
                  </a:ext>
                </a:extLst>
              </a:tr>
              <a:tr h="229538">
                <a:tc>
                  <a:txBody>
                    <a:bodyPr/>
                    <a:lstStyle/>
                    <a:p>
                      <a:pPr algn="l" fontAlgn="b"/>
                      <a:r>
                        <a:rPr lang="fr-CA" sz="1800" u="none" strike="noStrike">
                          <a:effectLst/>
                        </a:rPr>
                        <a:t>Océanie</a:t>
                      </a:r>
                      <a:endParaRPr lang="fr-CA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1800" u="none" strike="noStrike">
                          <a:effectLst/>
                        </a:rPr>
                        <a:t>                  491  </a:t>
                      </a:r>
                      <a:endParaRPr lang="fr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1800" u="none" strike="noStrike">
                          <a:effectLst/>
                        </a:rPr>
                        <a:t>                  854  </a:t>
                      </a:r>
                      <a:endParaRPr lang="fr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76937419"/>
                  </a:ext>
                </a:extLst>
              </a:tr>
              <a:tr h="229538">
                <a:tc>
                  <a:txBody>
                    <a:bodyPr/>
                    <a:lstStyle/>
                    <a:p>
                      <a:pPr algn="l" fontAlgn="b"/>
                      <a:r>
                        <a:rPr lang="fr-CA" sz="1800" i="1" u="none" strike="noStrike">
                          <a:effectLst/>
                        </a:rPr>
                        <a:t>Sous-total </a:t>
                      </a:r>
                      <a:endParaRPr lang="fr-CA" sz="18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1800" i="1" u="none" strike="noStrike">
                          <a:effectLst/>
                        </a:rPr>
                        <a:t>          218 432  </a:t>
                      </a:r>
                      <a:endParaRPr lang="fr-CA" sz="18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1800" i="1" u="none" strike="noStrike" dirty="0">
                          <a:effectLst/>
                        </a:rPr>
                        <a:t>          353 481  </a:t>
                      </a:r>
                      <a:endParaRPr lang="fr-CA" sz="18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656450229"/>
                  </a:ext>
                </a:extLst>
              </a:tr>
              <a:tr h="229538">
                <a:tc>
                  <a:txBody>
                    <a:bodyPr/>
                    <a:lstStyle/>
                    <a:p>
                      <a:pPr algn="l" fontAlgn="b"/>
                      <a:r>
                        <a:rPr lang="fr-CA" sz="1800" u="none" strike="noStrike">
                          <a:effectLst/>
                        </a:rPr>
                        <a:t>Autres élèves</a:t>
                      </a:r>
                      <a:endParaRPr lang="fr-CA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1800" u="none" strike="noStrike">
                          <a:effectLst/>
                        </a:rPr>
                        <a:t>          790 627  </a:t>
                      </a:r>
                      <a:endParaRPr lang="fr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1800" u="none" strike="noStrike">
                          <a:effectLst/>
                        </a:rPr>
                        <a:t>          760 652  </a:t>
                      </a:r>
                      <a:endParaRPr lang="fr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177083705"/>
                  </a:ext>
                </a:extLst>
              </a:tr>
              <a:tr h="229538">
                <a:tc>
                  <a:txBody>
                    <a:bodyPr/>
                    <a:lstStyle/>
                    <a:p>
                      <a:pPr algn="l" fontAlgn="b"/>
                      <a:r>
                        <a:rPr lang="fr-CA" sz="1800" u="none" strike="noStrike" dirty="0">
                          <a:effectLst/>
                        </a:rPr>
                        <a:t>Total</a:t>
                      </a:r>
                      <a:endParaRPr lang="fr-CA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1800" u="none" strike="noStrike">
                          <a:effectLst/>
                        </a:rPr>
                        <a:t>       1 009 059  </a:t>
                      </a:r>
                      <a:endParaRPr lang="fr-CA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1800" u="none" strike="noStrike" dirty="0">
                          <a:effectLst/>
                        </a:rPr>
                        <a:t>       1 114 133  </a:t>
                      </a:r>
                      <a:endParaRPr lang="fr-CA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7198568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2428E88F-7039-48D1-9173-E4B090F18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792" y="1432059"/>
            <a:ext cx="6236791" cy="374041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9218C44-B91F-40C8-B4E8-3538E8CAD49C}"/>
              </a:ext>
            </a:extLst>
          </p:cNvPr>
          <p:cNvSpPr/>
          <p:nvPr/>
        </p:nvSpPr>
        <p:spPr>
          <a:xfrm>
            <a:off x="7777433" y="4425925"/>
            <a:ext cx="403507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2010-2011 : 22%</a:t>
            </a:r>
          </a:p>
          <a:p>
            <a:pPr algn="ctr"/>
            <a:r>
              <a:rPr lang="fr-FR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2020-2021 : 32%</a:t>
            </a:r>
            <a:endParaRPr lang="fr-FR" sz="4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59285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4">
            <a:extLst>
              <a:ext uri="{FF2B5EF4-FFF2-40B4-BE49-F238E27FC236}">
                <a16:creationId xmlns:a16="http://schemas.microsoft.com/office/drawing/2014/main" id="{03D7BCC7-4629-41B5-9310-C3494B46B90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1792" y="537996"/>
            <a:ext cx="10515600" cy="550605"/>
          </a:xfrm>
        </p:spPr>
        <p:txBody>
          <a:bodyPr>
            <a:normAutofit/>
          </a:bodyPr>
          <a:lstStyle/>
          <a:p>
            <a:pPr lvl="0"/>
            <a:r>
              <a:rPr lang="fr-FR" sz="3200" dirty="0">
                <a:solidFill>
                  <a:srgbClr val="002060"/>
                </a:solidFill>
              </a:rPr>
              <a:t>Les élèves issus de l’immigration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EA7B23B-A788-4A62-9CD5-D52F38CCEF86}"/>
              </a:ext>
            </a:extLst>
          </p:cNvPr>
          <p:cNvSpPr txBox="1"/>
          <p:nvPr/>
        </p:nvSpPr>
        <p:spPr>
          <a:xfrm>
            <a:off x="831847" y="2007525"/>
            <a:ext cx="9021070" cy="2677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CA" sz="2400" b="1" dirty="0"/>
              <a:t>Pays d’origine des arrivées plus récentes</a:t>
            </a:r>
            <a:r>
              <a:rPr lang="fr-CA" sz="2400" dirty="0"/>
              <a:t> : </a:t>
            </a:r>
            <a:endParaRPr lang="fr-CA" sz="2400" dirty="0">
              <a:cs typeface="Calibri"/>
            </a:endParaRPr>
          </a:p>
          <a:p>
            <a:r>
              <a:rPr lang="fr-CA" sz="2400" dirty="0"/>
              <a:t>France, Algérie, États-Unis, Chine, Haïti, Maroc, Cameroun, Colombie, Syrie, Côte-d'Ivoire.</a:t>
            </a:r>
            <a:endParaRPr lang="fr-CA" sz="2400" dirty="0">
              <a:cs typeface="Calibri"/>
            </a:endParaRPr>
          </a:p>
          <a:p>
            <a:endParaRPr lang="fr-CA" sz="2400" dirty="0">
              <a:cs typeface="Calibri"/>
            </a:endParaRPr>
          </a:p>
          <a:p>
            <a:r>
              <a:rPr lang="fr-CA" sz="2400" b="1" dirty="0"/>
              <a:t>Principales langues maternelles autre que le français et l’anglais:</a:t>
            </a:r>
            <a:r>
              <a:rPr lang="fr-CA" sz="2400" dirty="0">
                <a:cs typeface="Calibri"/>
              </a:rPr>
              <a:t> </a:t>
            </a:r>
          </a:p>
          <a:p>
            <a:r>
              <a:rPr lang="fr-CA" sz="2400" dirty="0">
                <a:cs typeface="Calibri"/>
              </a:rPr>
              <a:t>arabe, espagnol, chinois, créole, roumain, russe, kabyle, portugais, vietnamien, italien. </a:t>
            </a:r>
            <a:r>
              <a:rPr lang="fr-CA" sz="2400" dirty="0"/>
              <a:t> </a:t>
            </a:r>
            <a:endParaRPr lang="fr-CA"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95504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4">
            <a:extLst>
              <a:ext uri="{FF2B5EF4-FFF2-40B4-BE49-F238E27FC236}">
                <a16:creationId xmlns:a16="http://schemas.microsoft.com/office/drawing/2014/main" id="{03D7BCC7-4629-41B5-9310-C3494B46B90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1792" y="537996"/>
            <a:ext cx="10515600" cy="550605"/>
          </a:xfrm>
        </p:spPr>
        <p:txBody>
          <a:bodyPr>
            <a:normAutofit/>
          </a:bodyPr>
          <a:lstStyle/>
          <a:p>
            <a:pPr lvl="0"/>
            <a:r>
              <a:rPr lang="fr-FR" sz="3200" dirty="0">
                <a:solidFill>
                  <a:srgbClr val="002060"/>
                </a:solidFill>
              </a:rPr>
              <a:t>Les élèves issus de l’immigration - Régions</a:t>
            </a:r>
          </a:p>
        </p:txBody>
      </p:sp>
      <p:sp>
        <p:nvSpPr>
          <p:cNvPr id="5" name="ZoneTexte 5">
            <a:extLst>
              <a:ext uri="{FF2B5EF4-FFF2-40B4-BE49-F238E27FC236}">
                <a16:creationId xmlns:a16="http://schemas.microsoft.com/office/drawing/2014/main" id="{B5D879AA-0ADD-48C8-A44B-EC741149C65B}"/>
              </a:ext>
            </a:extLst>
          </p:cNvPr>
          <p:cNvSpPr txBox="1"/>
          <p:nvPr/>
        </p:nvSpPr>
        <p:spPr>
          <a:xfrm>
            <a:off x="3451730" y="1274653"/>
            <a:ext cx="3544971" cy="1477328"/>
          </a:xfrm>
          <a:prstGeom prst="rect">
            <a:avLst/>
          </a:prstGeom>
          <a:noFill/>
          <a:ln w="9528" cap="flat">
            <a:solidFill>
              <a:srgbClr val="4472C4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b="1" dirty="0">
                <a:solidFill>
                  <a:srgbClr val="2F5597"/>
                </a:solidFill>
                <a:latin typeface="Calibri"/>
                <a:ea typeface="Calibri"/>
                <a:cs typeface="Calibri"/>
              </a:rPr>
              <a:t>64%</a:t>
            </a:r>
            <a:r>
              <a:rPr lang="fr-FR" dirty="0">
                <a:solidFill>
                  <a:srgbClr val="2F5597"/>
                </a:solidFill>
                <a:latin typeface="Calibri"/>
                <a:ea typeface="Calibri"/>
                <a:cs typeface="Calibri"/>
              </a:rPr>
              <a:t> dans</a:t>
            </a:r>
            <a:r>
              <a:rPr lang="fr-FR" b="0" i="0" u="none" strike="noStrike" kern="1200" cap="none" spc="0" baseline="0" dirty="0">
                <a:solidFill>
                  <a:srgbClr val="2F5597"/>
                </a:solidFill>
                <a:uFillTx/>
                <a:latin typeface="Calibri"/>
                <a:ea typeface="Calibri"/>
                <a:cs typeface="Calibri"/>
              </a:rPr>
              <a:t> la région métropolitaine</a:t>
            </a:r>
            <a:r>
              <a:rPr lang="fr-FR" dirty="0">
                <a:solidFill>
                  <a:srgbClr val="2F5597"/>
                </a:solidFill>
                <a:latin typeface="Calibri"/>
                <a:ea typeface="Calibri"/>
                <a:cs typeface="Calibri"/>
              </a:rPr>
              <a:t> </a:t>
            </a:r>
            <a:r>
              <a:rPr lang="fr-FR" kern="0" dirty="0">
                <a:solidFill>
                  <a:srgbClr val="2F5597"/>
                </a:solidFill>
                <a:latin typeface="Calibri"/>
                <a:ea typeface="Calibri"/>
                <a:cs typeface="Calibri"/>
              </a:rPr>
              <a:t>de Montréal </a:t>
            </a:r>
            <a:br>
              <a:rPr lang="fr-FR" kern="0" dirty="0">
                <a:solidFill>
                  <a:srgbClr val="2F5597"/>
                </a:solidFill>
                <a:latin typeface="Calibri"/>
                <a:ea typeface="Calibri"/>
                <a:cs typeface="Calibri"/>
              </a:rPr>
            </a:br>
            <a:r>
              <a:rPr lang="fr-FR" b="0" i="0" u="none" strike="noStrike" kern="1200" cap="none" spc="0" baseline="0" dirty="0">
                <a:solidFill>
                  <a:srgbClr val="2F5597"/>
                </a:solidFill>
                <a:uFillTx/>
                <a:latin typeface="Calibri"/>
                <a:ea typeface="Calibri"/>
                <a:cs typeface="Calibri"/>
              </a:rPr>
              <a:t>(</a:t>
            </a:r>
            <a:r>
              <a:rPr lang="fr-FR" dirty="0">
                <a:solidFill>
                  <a:srgbClr val="2F5597"/>
                </a:solidFill>
                <a:latin typeface="Calibri"/>
                <a:ea typeface="Calibri"/>
                <a:cs typeface="Calibri"/>
              </a:rPr>
              <a:t>Montréal, Laval, Longueuil)</a:t>
            </a:r>
            <a:endParaRPr lang="fr-FR" b="0" i="0" u="none" strike="noStrike" kern="1200" cap="none" spc="0" baseline="0" dirty="0">
              <a:solidFill>
                <a:srgbClr val="2F5597"/>
              </a:solidFill>
              <a:uFillTx/>
              <a:latin typeface="Calibri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b="0" i="0" u="none" strike="noStrike" kern="1200" cap="none" spc="0" baseline="0" dirty="0">
                <a:solidFill>
                  <a:srgbClr val="2F5597"/>
                </a:solidFill>
                <a:uFillTx/>
                <a:latin typeface="Calibri"/>
                <a:ea typeface="Calibri"/>
                <a:cs typeface="Calibri"/>
              </a:rPr>
              <a:t>Première génération :</a:t>
            </a:r>
            <a:r>
              <a:rPr lang="fr-FR" dirty="0">
                <a:solidFill>
                  <a:srgbClr val="2F5597"/>
                </a:solidFill>
                <a:latin typeface="Calibri"/>
                <a:ea typeface="Calibri"/>
                <a:cs typeface="Calibri"/>
              </a:rPr>
              <a:t>  22%</a:t>
            </a:r>
            <a:endParaRPr lang="fr-FR" b="0" i="0" u="none" strike="noStrike" kern="1200" cap="none" spc="0" baseline="0" dirty="0">
              <a:solidFill>
                <a:srgbClr val="2F5597"/>
              </a:solidFill>
              <a:uFillTx/>
              <a:latin typeface="Calibri"/>
              <a:ea typeface="Calibri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dirty="0">
                <a:solidFill>
                  <a:srgbClr val="2F5597"/>
                </a:solidFill>
                <a:latin typeface="Calibri"/>
                <a:ea typeface="Calibri"/>
                <a:cs typeface="Calibri"/>
              </a:rPr>
              <a:t>Deuxième génération : 42%</a:t>
            </a:r>
            <a:endParaRPr lang="fr-FR" sz="1200" b="0" i="0" u="none" strike="noStrike" kern="1200" cap="none" spc="0" baseline="0" dirty="0">
              <a:solidFill>
                <a:srgbClr val="2F5597"/>
              </a:solidFill>
              <a:uFillTx/>
              <a:latin typeface="Calibri"/>
              <a:ea typeface="Calibri"/>
              <a:cs typeface="Calibri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5262EFD3-E9C9-F1C4-38CF-3B3AB4277F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034" t="28480" r="21427" b="18265"/>
          <a:stretch/>
        </p:blipFill>
        <p:spPr>
          <a:xfrm>
            <a:off x="1094639" y="1274653"/>
            <a:ext cx="2144821" cy="183841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D0BC7F0-CAEA-4300-BD97-FE8959B3BF8A}"/>
              </a:ext>
            </a:extLst>
          </p:cNvPr>
          <p:cNvSpPr txBox="1"/>
          <p:nvPr/>
        </p:nvSpPr>
        <p:spPr>
          <a:xfrm>
            <a:off x="3451730" y="3882858"/>
            <a:ext cx="3544971" cy="923330"/>
          </a:xfrm>
          <a:prstGeom prst="rect">
            <a:avLst/>
          </a:prstGeom>
          <a:noFill/>
          <a:ln w="9528" cap="flat">
            <a:solidFill>
              <a:srgbClr val="4472C4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b="1" dirty="0">
                <a:solidFill>
                  <a:srgbClr val="2F5597"/>
                </a:solidFill>
                <a:latin typeface="Calibri"/>
                <a:ea typeface="Calibri"/>
                <a:cs typeface="Calibri"/>
              </a:rPr>
              <a:t>23%</a:t>
            </a:r>
            <a:r>
              <a:rPr lang="fr-FR" dirty="0">
                <a:solidFill>
                  <a:srgbClr val="2F5597"/>
                </a:solidFill>
                <a:latin typeface="Calibri"/>
                <a:ea typeface="Calibri"/>
                <a:cs typeface="Calibri"/>
              </a:rPr>
              <a:t> dans</a:t>
            </a:r>
            <a:r>
              <a:rPr lang="fr-FR" b="0" i="0" u="none" strike="noStrike" kern="1200" cap="none" spc="0" baseline="0" dirty="0">
                <a:solidFill>
                  <a:srgbClr val="2F5597"/>
                </a:solidFill>
                <a:uFillTx/>
                <a:latin typeface="Calibri"/>
                <a:ea typeface="Calibri"/>
                <a:cs typeface="Calibri"/>
              </a:rPr>
              <a:t> la </a:t>
            </a:r>
            <a:r>
              <a:rPr lang="fr-FR" dirty="0">
                <a:solidFill>
                  <a:srgbClr val="2F5597"/>
                </a:solidFill>
                <a:latin typeface="Calibri"/>
                <a:ea typeface="Calibri"/>
                <a:cs typeface="Calibri"/>
              </a:rPr>
              <a:t>Ville de Québec :</a:t>
            </a:r>
            <a:endParaRPr lang="fr-FR" b="0" i="0" u="none" strike="noStrike" kern="1200" cap="none" spc="0" baseline="0" dirty="0">
              <a:solidFill>
                <a:srgbClr val="2F5597"/>
              </a:solidFill>
              <a:uFillTx/>
              <a:latin typeface="Calibri"/>
              <a:ea typeface="Calibri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b="0" i="0" u="none" strike="noStrike" kern="1200" cap="none" spc="0" baseline="0" dirty="0">
                <a:solidFill>
                  <a:srgbClr val="2F5597"/>
                </a:solidFill>
                <a:uFillTx/>
                <a:latin typeface="Calibri"/>
                <a:ea typeface="Calibri"/>
                <a:cs typeface="Calibri"/>
              </a:rPr>
              <a:t>Première génération : 11%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dirty="0">
                <a:solidFill>
                  <a:srgbClr val="2F5597"/>
                </a:solidFill>
                <a:latin typeface="Calibri"/>
                <a:ea typeface="Calibri"/>
                <a:cs typeface="Calibri"/>
              </a:rPr>
              <a:t>Deuxième génération : 12%</a:t>
            </a:r>
            <a:endParaRPr lang="fr-FR" sz="1800" b="0" i="0" u="none" strike="noStrike" kern="1200" cap="none" spc="0" baseline="0" dirty="0">
              <a:solidFill>
                <a:srgbClr val="2F5597"/>
              </a:solidFill>
              <a:uFillTx/>
              <a:latin typeface="Calibri"/>
              <a:cs typeface="Calibri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589F86A4-127E-4839-BAAD-B4B91F6DB6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639" y="3882858"/>
            <a:ext cx="2144821" cy="1456624"/>
          </a:xfrm>
          <a:prstGeom prst="rect">
            <a:avLst/>
          </a:prstGeom>
        </p:spPr>
      </p:pic>
      <p:sp>
        <p:nvSpPr>
          <p:cNvPr id="9" name="ZoneTexte 5">
            <a:extLst>
              <a:ext uri="{FF2B5EF4-FFF2-40B4-BE49-F238E27FC236}">
                <a16:creationId xmlns:a16="http://schemas.microsoft.com/office/drawing/2014/main" id="{689C86AA-EACC-4521-8E76-C8168D59EF05}"/>
              </a:ext>
            </a:extLst>
          </p:cNvPr>
          <p:cNvSpPr txBox="1"/>
          <p:nvPr/>
        </p:nvSpPr>
        <p:spPr>
          <a:xfrm>
            <a:off x="8257387" y="4078690"/>
            <a:ext cx="2664329" cy="1754326"/>
          </a:xfrm>
          <a:prstGeom prst="rect">
            <a:avLst/>
          </a:prstGeom>
          <a:noFill/>
          <a:ln w="9528" cap="flat">
            <a:solidFill>
              <a:srgbClr val="4472C4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b="1" dirty="0">
                <a:solidFill>
                  <a:srgbClr val="2F5597"/>
                </a:solidFill>
                <a:latin typeface="Calibri"/>
                <a:ea typeface="Calibri"/>
                <a:cs typeface="Calibri"/>
              </a:rPr>
              <a:t>15%</a:t>
            </a:r>
            <a:r>
              <a:rPr lang="fr-FR" dirty="0">
                <a:solidFill>
                  <a:srgbClr val="2F5597"/>
                </a:solidFill>
                <a:latin typeface="Calibri"/>
                <a:ea typeface="Calibri"/>
                <a:cs typeface="Calibri"/>
              </a:rPr>
              <a:t> dans le reste du</a:t>
            </a:r>
            <a:r>
              <a:rPr lang="fr-FR" b="0" i="0" u="none" strike="noStrike" kern="1200" cap="none" spc="0" baseline="0" dirty="0">
                <a:solidFill>
                  <a:srgbClr val="2F5597"/>
                </a:solidFill>
                <a:uFillTx/>
                <a:latin typeface="Calibri"/>
                <a:ea typeface="Calibri"/>
                <a:cs typeface="Calibri"/>
              </a:rPr>
              <a:t> Québec</a:t>
            </a:r>
            <a:r>
              <a:rPr lang="fr-FR" dirty="0">
                <a:solidFill>
                  <a:srgbClr val="2F5597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fr-FR" b="0" i="0" u="none" strike="noStrike" kern="1200" cap="none" spc="0" baseline="0" dirty="0">
                <a:solidFill>
                  <a:srgbClr val="2F5597"/>
                </a:solidFill>
                <a:uFillTx/>
                <a:latin typeface="Calibri"/>
                <a:ea typeface="Calibri"/>
                <a:cs typeface="Calibri"/>
              </a:rPr>
              <a:t>:</a:t>
            </a:r>
            <a:r>
              <a:rPr lang="fr-FR" dirty="0">
                <a:solidFill>
                  <a:srgbClr val="2F5597"/>
                </a:solidFill>
                <a:latin typeface="Calibri"/>
                <a:ea typeface="Calibri"/>
                <a:cs typeface="Calibri"/>
              </a:rPr>
              <a:t> </a:t>
            </a:r>
            <a:endParaRPr lang="fr-FR" b="0" i="0" u="none" strike="noStrike" cap="none" spc="0" baseline="0" dirty="0">
              <a:solidFill>
                <a:srgbClr val="2F5597"/>
              </a:solidFill>
              <a:uFillTx/>
              <a:latin typeface="Calibri"/>
              <a:ea typeface="Calibri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b="0" i="0" u="none" strike="noStrike" kern="1200" cap="none" spc="0" baseline="0" dirty="0">
                <a:solidFill>
                  <a:srgbClr val="2F5597"/>
                </a:solidFill>
                <a:uFillTx/>
                <a:latin typeface="Calibri"/>
                <a:ea typeface="Calibri"/>
                <a:cs typeface="Calibri"/>
              </a:rPr>
              <a:t>Première génération :</a:t>
            </a:r>
            <a:r>
              <a:rPr lang="fr-FR" dirty="0">
                <a:solidFill>
                  <a:srgbClr val="2F5597"/>
                </a:solidFill>
                <a:latin typeface="Calibri"/>
                <a:ea typeface="Calibri"/>
                <a:cs typeface="Calibri"/>
              </a:rPr>
              <a:t> </a:t>
            </a:r>
            <a:r>
              <a:rPr lang="fr-FR" kern="0" dirty="0">
                <a:solidFill>
                  <a:srgbClr val="2F5597"/>
                </a:solidFill>
                <a:latin typeface="Calibri"/>
                <a:ea typeface="Calibri"/>
                <a:cs typeface="Calibri"/>
              </a:rPr>
              <a:t>5</a:t>
            </a:r>
            <a:r>
              <a:rPr lang="fr-FR" b="0" i="0" u="none" strike="noStrike" kern="1200" cap="none" spc="0" baseline="0" dirty="0">
                <a:solidFill>
                  <a:srgbClr val="2F5597"/>
                </a:solidFill>
                <a:uFillTx/>
                <a:latin typeface="Calibri"/>
                <a:ea typeface="Calibri"/>
                <a:cs typeface="Calibri"/>
              </a:rPr>
              <a:t>%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dirty="0">
                <a:solidFill>
                  <a:srgbClr val="2F5597"/>
                </a:solidFill>
                <a:latin typeface="Calibri"/>
                <a:ea typeface="Calibri"/>
                <a:cs typeface="Calibri"/>
              </a:rPr>
              <a:t>Deuxième génération : 10%</a:t>
            </a: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0F29F00E-2FF8-4878-8C67-0B922A818F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6836" y="992010"/>
            <a:ext cx="2699938" cy="303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683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F93F78-2ED1-444B-B778-E16F1B256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579" y="457208"/>
            <a:ext cx="10515600" cy="550605"/>
          </a:xfrm>
        </p:spPr>
        <p:txBody>
          <a:bodyPr>
            <a:normAutofit fontScale="90000"/>
          </a:bodyPr>
          <a:lstStyle/>
          <a:p>
            <a:r>
              <a:rPr lang="fr-CA" dirty="0"/>
              <a:t>2. Diplomation et qualification au secondaire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7107EF3-AD9C-4C60-8579-53D0D0CCA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65" y="1091790"/>
            <a:ext cx="11122123" cy="499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283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D6D85D-371D-4295-920C-D25FD9E6E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37" y="650437"/>
            <a:ext cx="10515600" cy="550605"/>
          </a:xfrm>
        </p:spPr>
        <p:txBody>
          <a:bodyPr>
            <a:normAutofit fontScale="90000"/>
          </a:bodyPr>
          <a:lstStyle/>
          <a:p>
            <a:r>
              <a:rPr lang="fr-CA" dirty="0"/>
              <a:t>Secteur d’obtention du diplôme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BF2436A-1745-4953-B4C3-DFDE925DF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221" y="1347019"/>
            <a:ext cx="9822016" cy="471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040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E6095F-E3B9-4F78-A600-9750BC48D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7" y="339048"/>
            <a:ext cx="11094542" cy="1007972"/>
          </a:xfrm>
        </p:spPr>
        <p:txBody>
          <a:bodyPr>
            <a:normAutofit fontScale="90000"/>
          </a:bodyPr>
          <a:lstStyle/>
          <a:p>
            <a:r>
              <a:rPr lang="fr-CA" dirty="0"/>
              <a:t>Taux de diplomation et qualification après 7 ans au secondaire, </a:t>
            </a:r>
            <a:br>
              <a:rPr lang="fr-CA" dirty="0"/>
            </a:br>
            <a:r>
              <a:rPr lang="fr-CA" dirty="0"/>
              <a:t>selon le statut d’immigration des élèves</a:t>
            </a:r>
          </a:p>
        </p:txBody>
      </p:sp>
      <p:graphicFrame>
        <p:nvGraphicFramePr>
          <p:cNvPr id="4" name="Graphique 3">
            <a:extLst>
              <a:ext uri="{FF2B5EF4-FFF2-40B4-BE49-F238E27FC236}">
                <a16:creationId xmlns:a16="http://schemas.microsoft.com/office/drawing/2014/main" id="{9BE9D7AC-9149-401C-B47B-952141DAA9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5156706"/>
              </p:ext>
            </p:extLst>
          </p:nvPr>
        </p:nvGraphicFramePr>
        <p:xfrm>
          <a:off x="2054470" y="1794928"/>
          <a:ext cx="8487255" cy="46319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0176129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8457afb-f9f4-447d-8c42-903c8b8d704a">
      <UserInfo>
        <DisplayName>Janie Perron</DisplayName>
        <AccountId>22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DDFB7392A7CB447A37042529462F2A0" ma:contentTypeVersion="13" ma:contentTypeDescription="Crée un document." ma:contentTypeScope="" ma:versionID="c4ebfc16ecef418717364c40ed2b7087">
  <xsd:schema xmlns:xsd="http://www.w3.org/2001/XMLSchema" xmlns:xs="http://www.w3.org/2001/XMLSchema" xmlns:p="http://schemas.microsoft.com/office/2006/metadata/properties" xmlns:ns2="5b4ed912-18da-4a62-9a9d-40a767b636dd" xmlns:ns3="48457afb-f9f4-447d-8c42-903c8b8d704a" targetNamespace="http://schemas.microsoft.com/office/2006/metadata/properties" ma:root="true" ma:fieldsID="c1fea31b85fedf148a1bb6e93c39ffd2" ns2:_="" ns3:_="">
    <xsd:import namespace="5b4ed912-18da-4a62-9a9d-40a767b636dd"/>
    <xsd:import namespace="48457afb-f9f4-447d-8c42-903c8b8d704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4ed912-18da-4a62-9a9d-40a767b636d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457afb-f9f4-447d-8c42-903c8b8d704a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1E7EE71-031D-48F6-8565-2F39F0E7954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69654DE-D587-4142-A4F4-D759C8563B20}">
  <ds:schemaRefs>
    <ds:schemaRef ds:uri="http://schemas.microsoft.com/office/2006/metadata/properties"/>
    <ds:schemaRef ds:uri="http://purl.org/dc/terms/"/>
    <ds:schemaRef ds:uri="http://purl.org/dc/dcmitype/"/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48457afb-f9f4-447d-8c42-903c8b8d704a"/>
    <ds:schemaRef ds:uri="5b4ed912-18da-4a62-9a9d-40a767b636dd"/>
  </ds:schemaRefs>
</ds:datastoreItem>
</file>

<file path=customXml/itemProps3.xml><?xml version="1.0" encoding="utf-8"?>
<ds:datastoreItem xmlns:ds="http://schemas.openxmlformats.org/officeDocument/2006/customXml" ds:itemID="{61A42DE2-2886-461B-8BBD-AF83F61290E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b4ed912-18da-4a62-9a9d-40a767b636dd"/>
    <ds:schemaRef ds:uri="48457afb-f9f4-447d-8c42-903c8b8d704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647</TotalTime>
  <Words>2053</Words>
  <Application>Microsoft Office PowerPoint</Application>
  <PresentationFormat>Grand écran</PresentationFormat>
  <Paragraphs>256</Paragraphs>
  <Slides>25</Slides>
  <Notes>8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25</vt:i4>
      </vt:variant>
    </vt:vector>
  </HeadingPairs>
  <TitlesOfParts>
    <vt:vector size="33" baseType="lpstr">
      <vt:lpstr>Arial</vt:lpstr>
      <vt:lpstr>Avenir Next LT Pro</vt:lpstr>
      <vt:lpstr>Calibri</vt:lpstr>
      <vt:lpstr>Calibri Light</vt:lpstr>
      <vt:lpstr>Times New Roman</vt:lpstr>
      <vt:lpstr>Wingdings</vt:lpstr>
      <vt:lpstr>Thème Office</vt:lpstr>
      <vt:lpstr>1_Thème Office</vt:lpstr>
      <vt:lpstr>La réussite éducative de élèves issus de l’immigration au Québec  Symposium jeunes et diversité ACCESSS</vt:lpstr>
      <vt:lpstr>Contenu de la présentation</vt:lpstr>
      <vt:lpstr>La Direction de l’intégration linguistique  et de l’éducation interculturelle (MEQ)</vt:lpstr>
      <vt:lpstr>1. Les élèves issus de l’immigration (1ère et 2e génération) – Provenance et progression sur une décennie</vt:lpstr>
      <vt:lpstr>Les élèves issus de l’immigration </vt:lpstr>
      <vt:lpstr>Les élèves issus de l’immigration - Régions</vt:lpstr>
      <vt:lpstr>2. Diplomation et qualification au secondaire</vt:lpstr>
      <vt:lpstr>Secteur d’obtention du diplôme</vt:lpstr>
      <vt:lpstr>Taux de diplomation et qualification après 7 ans au secondaire,  selon le statut d’immigration des élèves</vt:lpstr>
      <vt:lpstr>3. Les facteurs explicatifs dans le réseau francophone  (Mc Andrew et al. 2011)</vt:lpstr>
      <vt:lpstr>Facteurs de réussite en milieu défavorisé et pluriethnique – écoles secondaires de Montréal (Archambault et al 2015)</vt:lpstr>
      <vt:lpstr> L’impact du climat des relations interculturelles sur la réussite éducative des élèves (action concertée FQRSC-MEQ) </vt:lpstr>
      <vt:lpstr>4. Programmes et mesures de soutien</vt:lpstr>
      <vt:lpstr>L’organisation des services d’accueil et de soutien à l’apprentissage de la langue française</vt:lpstr>
      <vt:lpstr>Intégration linguistique, scolaire et sociale</vt:lpstr>
      <vt:lpstr>L’organisation des services d’accueil et de soutien à l’apprentissage de la langue française</vt:lpstr>
      <vt:lpstr>Soutien pendant la période estivale</vt:lpstr>
      <vt:lpstr>Collaborer avec les familles immigrantes</vt:lpstr>
      <vt:lpstr> Agents de soutien - collaborations école familles immigrantes </vt:lpstr>
      <vt:lpstr>Présentation PowerPoint</vt:lpstr>
      <vt:lpstr>Collaborer avec les familles immigrantes</vt:lpstr>
      <vt:lpstr>Valorisation du français et de la diversité linguistique Les albums plurilingues d’Élodil</vt:lpstr>
      <vt:lpstr>  La formation interculturelle dans le nouveau référentiel des compétences de la profession enseignante  </vt:lpstr>
      <vt:lpstr>  La formation interculturelle dans le nouveau référentiel des compétences de la profession enseignante (suite)  </vt:lpstr>
      <vt:lpstr>Pour plus d’informations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Sandoval, Claudia</dc:creator>
  <cp:lastModifiedBy>Georges Lemieux</cp:lastModifiedBy>
  <cp:revision>35</cp:revision>
  <dcterms:created xsi:type="dcterms:W3CDTF">2019-04-02T14:08:11Z</dcterms:created>
  <dcterms:modified xsi:type="dcterms:W3CDTF">2022-06-28T13:21:43Z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0x0101002DDFB7392A7CB447A37042529462F2A0</vt:lpwstr>
  </property>
</Properties>
</file>