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66" r:id="rId3"/>
    <p:sldId id="263" r:id="rId4"/>
    <p:sldId id="271" r:id="rId5"/>
    <p:sldId id="269" r:id="rId6"/>
    <p:sldId id="272" r:id="rId7"/>
    <p:sldId id="264" r:id="rId8"/>
    <p:sldId id="26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94DBAC-DD71-402A-BEE9-CB13AC607046}" v="1889" dt="2022-11-08T03:26:40.6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36BDBAC-7684-40A9-BA3E-354EA124F73A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8D961EC-B8FF-4E1D-B969-B4EF7647A3A2}">
      <dgm:prSet/>
      <dgm:spPr/>
      <dgm:t>
        <a:bodyPr/>
        <a:lstStyle/>
        <a:p>
          <a:pPr rtl="0"/>
          <a:r>
            <a:rPr lang="en-US" dirty="0"/>
            <a:t>Être aidant à un jeune âge est un risque pour sa santé mentale.</a:t>
          </a:r>
          <a:r>
            <a:rPr lang="en-US" dirty="0">
              <a:latin typeface="Calibri Light" panose="020F0302020204030204"/>
            </a:rPr>
            <a:t> </a:t>
          </a:r>
          <a:endParaRPr lang="en-US" dirty="0"/>
        </a:p>
      </dgm:t>
    </dgm:pt>
    <dgm:pt modelId="{654FA908-3005-4883-870D-E131D2D6C534}" type="parTrans" cxnId="{390D816A-8A1F-42AD-99E6-6344A4AD9826}">
      <dgm:prSet/>
      <dgm:spPr/>
      <dgm:t>
        <a:bodyPr/>
        <a:lstStyle/>
        <a:p>
          <a:endParaRPr lang="en-US"/>
        </a:p>
      </dgm:t>
    </dgm:pt>
    <dgm:pt modelId="{A9F5B23E-F37F-4D38-9194-CECE9B808D9F}" type="sibTrans" cxnId="{390D816A-8A1F-42AD-99E6-6344A4AD9826}">
      <dgm:prSet/>
      <dgm:spPr/>
      <dgm:t>
        <a:bodyPr/>
        <a:lstStyle/>
        <a:p>
          <a:endParaRPr lang="en-US"/>
        </a:p>
      </dgm:t>
    </dgm:pt>
    <dgm:pt modelId="{B3AEFC2E-E107-44D6-981E-848DDB4C0BAE}">
      <dgm:prSet/>
      <dgm:spPr/>
      <dgm:t>
        <a:bodyPr/>
        <a:lstStyle/>
        <a:p>
          <a:pPr rtl="0"/>
          <a:r>
            <a:rPr lang="en-US" dirty="0"/>
            <a:t>Il y a un </a:t>
          </a:r>
          <a:r>
            <a:rPr lang="en-US" dirty="0" err="1"/>
            <a:t>rôle</a:t>
          </a:r>
          <a:r>
            <a:rPr lang="en-US" dirty="0"/>
            <a:t> à </a:t>
          </a:r>
          <a:r>
            <a:rPr lang="en-US" dirty="0" err="1"/>
            <a:t>jouer</a:t>
          </a:r>
          <a:r>
            <a:rPr lang="en-US" dirty="0"/>
            <a:t> pour </a:t>
          </a:r>
          <a:r>
            <a:rPr lang="en-US" dirty="0" err="1"/>
            <a:t>chaque</a:t>
          </a:r>
          <a:r>
            <a:rPr lang="en-US" dirty="0"/>
            <a:t> </a:t>
          </a:r>
          <a:r>
            <a:rPr lang="en-US" dirty="0" err="1"/>
            <a:t>personne</a:t>
          </a:r>
          <a:r>
            <a:rPr lang="en-US" dirty="0"/>
            <a:t> et </a:t>
          </a:r>
          <a:r>
            <a:rPr lang="en-US" dirty="0" err="1"/>
            <a:t>organisation</a:t>
          </a:r>
          <a:r>
            <a:rPr lang="en-US" dirty="0"/>
            <a:t> qui </a:t>
          </a:r>
          <a:r>
            <a:rPr lang="en-US" dirty="0" err="1"/>
            <a:t>s'intéresse</a:t>
          </a:r>
          <a:r>
            <a:rPr lang="en-US" dirty="0"/>
            <a:t> non-</a:t>
          </a:r>
          <a:r>
            <a:rPr lang="en-US" dirty="0" err="1"/>
            <a:t>seulement</a:t>
          </a:r>
          <a:r>
            <a:rPr lang="en-US" dirty="0"/>
            <a:t> aux aidants, </a:t>
          </a:r>
          <a:r>
            <a:rPr lang="en-US" dirty="0" err="1"/>
            <a:t>mais</a:t>
          </a:r>
          <a:r>
            <a:rPr lang="en-US" dirty="0"/>
            <a:t> à la </a:t>
          </a:r>
          <a:r>
            <a:rPr lang="en-US" dirty="0" err="1"/>
            <a:t>santé</a:t>
          </a:r>
          <a:r>
            <a:rPr lang="en-US" dirty="0"/>
            <a:t> </a:t>
          </a:r>
          <a:r>
            <a:rPr lang="en-US" dirty="0" err="1"/>
            <a:t>mentale</a:t>
          </a:r>
          <a:r>
            <a:rPr lang="en-US" dirty="0"/>
            <a:t> et au bien des </a:t>
          </a:r>
          <a:r>
            <a:rPr lang="en-US" dirty="0" err="1"/>
            <a:t>jeunes</a:t>
          </a:r>
          <a:r>
            <a:rPr lang="en-US" dirty="0"/>
            <a:t>.</a:t>
          </a:r>
        </a:p>
      </dgm:t>
    </dgm:pt>
    <dgm:pt modelId="{2085918A-95EC-4D89-BB20-D96CE38BB758}" type="parTrans" cxnId="{45AD00CB-9521-4C2B-9BDF-0F959D941146}">
      <dgm:prSet/>
      <dgm:spPr/>
      <dgm:t>
        <a:bodyPr/>
        <a:lstStyle/>
        <a:p>
          <a:endParaRPr lang="en-US"/>
        </a:p>
      </dgm:t>
    </dgm:pt>
    <dgm:pt modelId="{C7A70C38-46CA-438C-96A4-673536D15BB8}" type="sibTrans" cxnId="{45AD00CB-9521-4C2B-9BDF-0F959D941146}">
      <dgm:prSet/>
      <dgm:spPr/>
      <dgm:t>
        <a:bodyPr/>
        <a:lstStyle/>
        <a:p>
          <a:endParaRPr lang="en-US"/>
        </a:p>
      </dgm:t>
    </dgm:pt>
    <dgm:pt modelId="{C4148898-29BD-41E0-BA2D-B252E958E487}">
      <dgm:prSet phldr="0"/>
      <dgm:spPr/>
      <dgm:t>
        <a:bodyPr/>
        <a:lstStyle/>
        <a:p>
          <a:pPr rtl="0"/>
          <a:r>
            <a:rPr lang="en-US" dirty="0"/>
            <a:t>Nous serons tous des soignants à un moment donné, ou recevrons des soins</a:t>
          </a:r>
          <a:r>
            <a:rPr lang="en-US" dirty="0">
              <a:latin typeface="Calibri Light" panose="020F0302020204030204"/>
            </a:rPr>
            <a:t>.</a:t>
          </a:r>
        </a:p>
      </dgm:t>
    </dgm:pt>
    <dgm:pt modelId="{44482952-C981-4DBA-AD7F-619ABBEFDCA1}" type="parTrans" cxnId="{6979D858-31E0-4FF0-8ABC-2253A6AF41EB}">
      <dgm:prSet/>
      <dgm:spPr/>
    </dgm:pt>
    <dgm:pt modelId="{720C321D-ACEC-487F-A891-AF3841B42876}" type="sibTrans" cxnId="{6979D858-31E0-4FF0-8ABC-2253A6AF41EB}">
      <dgm:prSet/>
      <dgm:spPr/>
      <dgm:t>
        <a:bodyPr/>
        <a:lstStyle/>
        <a:p>
          <a:endParaRPr lang="en-US"/>
        </a:p>
      </dgm:t>
    </dgm:pt>
    <dgm:pt modelId="{AB421198-C072-4238-80DC-09A46F145E81}" type="pres">
      <dgm:prSet presAssocID="{E36BDBAC-7684-40A9-BA3E-354EA124F73A}" presName="outerComposite" presStyleCnt="0">
        <dgm:presLayoutVars>
          <dgm:chMax val="5"/>
          <dgm:dir/>
          <dgm:resizeHandles val="exact"/>
        </dgm:presLayoutVars>
      </dgm:prSet>
      <dgm:spPr/>
    </dgm:pt>
    <dgm:pt modelId="{044588A4-4D9D-4C16-8C8D-66263B81F9BF}" type="pres">
      <dgm:prSet presAssocID="{E36BDBAC-7684-40A9-BA3E-354EA124F73A}" presName="dummyMaxCanvas" presStyleCnt="0">
        <dgm:presLayoutVars/>
      </dgm:prSet>
      <dgm:spPr/>
    </dgm:pt>
    <dgm:pt modelId="{8D72F4D8-473A-46AC-A2A6-64F68F70EDA3}" type="pres">
      <dgm:prSet presAssocID="{E36BDBAC-7684-40A9-BA3E-354EA124F73A}" presName="ThreeNodes_1" presStyleLbl="node1" presStyleIdx="0" presStyleCnt="3">
        <dgm:presLayoutVars>
          <dgm:bulletEnabled val="1"/>
        </dgm:presLayoutVars>
      </dgm:prSet>
      <dgm:spPr/>
    </dgm:pt>
    <dgm:pt modelId="{1A6EF363-5AF1-425A-8D52-A3261341663B}" type="pres">
      <dgm:prSet presAssocID="{E36BDBAC-7684-40A9-BA3E-354EA124F73A}" presName="ThreeNodes_2" presStyleLbl="node1" presStyleIdx="1" presStyleCnt="3">
        <dgm:presLayoutVars>
          <dgm:bulletEnabled val="1"/>
        </dgm:presLayoutVars>
      </dgm:prSet>
      <dgm:spPr/>
    </dgm:pt>
    <dgm:pt modelId="{0EDC1265-B57E-4F46-BD97-211096B33408}" type="pres">
      <dgm:prSet presAssocID="{E36BDBAC-7684-40A9-BA3E-354EA124F73A}" presName="ThreeNodes_3" presStyleLbl="node1" presStyleIdx="2" presStyleCnt="3">
        <dgm:presLayoutVars>
          <dgm:bulletEnabled val="1"/>
        </dgm:presLayoutVars>
      </dgm:prSet>
      <dgm:spPr/>
    </dgm:pt>
    <dgm:pt modelId="{F363BEDA-6430-416F-9B26-76D6F4AB9626}" type="pres">
      <dgm:prSet presAssocID="{E36BDBAC-7684-40A9-BA3E-354EA124F73A}" presName="ThreeConn_1-2" presStyleLbl="fgAccFollowNode1" presStyleIdx="0" presStyleCnt="2">
        <dgm:presLayoutVars>
          <dgm:bulletEnabled val="1"/>
        </dgm:presLayoutVars>
      </dgm:prSet>
      <dgm:spPr/>
    </dgm:pt>
    <dgm:pt modelId="{23492625-8D0E-4504-AE09-D3806E015652}" type="pres">
      <dgm:prSet presAssocID="{E36BDBAC-7684-40A9-BA3E-354EA124F73A}" presName="ThreeConn_2-3" presStyleLbl="fgAccFollowNode1" presStyleIdx="1" presStyleCnt="2">
        <dgm:presLayoutVars>
          <dgm:bulletEnabled val="1"/>
        </dgm:presLayoutVars>
      </dgm:prSet>
      <dgm:spPr/>
    </dgm:pt>
    <dgm:pt modelId="{BD894DAE-A6EC-417A-89DC-A46750D35C10}" type="pres">
      <dgm:prSet presAssocID="{E36BDBAC-7684-40A9-BA3E-354EA124F73A}" presName="ThreeNodes_1_text" presStyleLbl="node1" presStyleIdx="2" presStyleCnt="3">
        <dgm:presLayoutVars>
          <dgm:bulletEnabled val="1"/>
        </dgm:presLayoutVars>
      </dgm:prSet>
      <dgm:spPr/>
    </dgm:pt>
    <dgm:pt modelId="{D63D2955-6ABC-4626-AE55-A4D51E3F032E}" type="pres">
      <dgm:prSet presAssocID="{E36BDBAC-7684-40A9-BA3E-354EA124F73A}" presName="ThreeNodes_2_text" presStyleLbl="node1" presStyleIdx="2" presStyleCnt="3">
        <dgm:presLayoutVars>
          <dgm:bulletEnabled val="1"/>
        </dgm:presLayoutVars>
      </dgm:prSet>
      <dgm:spPr/>
    </dgm:pt>
    <dgm:pt modelId="{CFDAE74F-0E77-4030-BEE4-CE802C6EE08A}" type="pres">
      <dgm:prSet presAssocID="{E36BDBAC-7684-40A9-BA3E-354EA124F73A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E8147B0C-13DD-42A1-A6A0-F29F530786C4}" type="presOf" srcId="{C4148898-29BD-41E0-BA2D-B252E958E487}" destId="{D63D2955-6ABC-4626-AE55-A4D51E3F032E}" srcOrd="1" destOrd="0" presId="urn:microsoft.com/office/officeart/2005/8/layout/vProcess5"/>
    <dgm:cxn modelId="{9205832E-FFA6-43BB-8C0F-9C4CE65C6069}" type="presOf" srcId="{B3AEFC2E-E107-44D6-981E-848DDB4C0BAE}" destId="{0EDC1265-B57E-4F46-BD97-211096B33408}" srcOrd="0" destOrd="0" presId="urn:microsoft.com/office/officeart/2005/8/layout/vProcess5"/>
    <dgm:cxn modelId="{390D816A-8A1F-42AD-99E6-6344A4AD9826}" srcId="{E36BDBAC-7684-40A9-BA3E-354EA124F73A}" destId="{B8D961EC-B8FF-4E1D-B969-B4EF7647A3A2}" srcOrd="0" destOrd="0" parTransId="{654FA908-3005-4883-870D-E131D2D6C534}" sibTransId="{A9F5B23E-F37F-4D38-9194-CECE9B808D9F}"/>
    <dgm:cxn modelId="{11190B4B-B5FC-4282-AD2B-743FDC5EC8F9}" type="presOf" srcId="{B8D961EC-B8FF-4E1D-B969-B4EF7647A3A2}" destId="{8D72F4D8-473A-46AC-A2A6-64F68F70EDA3}" srcOrd="0" destOrd="0" presId="urn:microsoft.com/office/officeart/2005/8/layout/vProcess5"/>
    <dgm:cxn modelId="{7E5B866B-AC6F-4572-B258-E69EB38CCE58}" type="presOf" srcId="{C4148898-29BD-41E0-BA2D-B252E958E487}" destId="{1A6EF363-5AF1-425A-8D52-A3261341663B}" srcOrd="0" destOrd="0" presId="urn:microsoft.com/office/officeart/2005/8/layout/vProcess5"/>
    <dgm:cxn modelId="{6979D858-31E0-4FF0-8ABC-2253A6AF41EB}" srcId="{E36BDBAC-7684-40A9-BA3E-354EA124F73A}" destId="{C4148898-29BD-41E0-BA2D-B252E958E487}" srcOrd="1" destOrd="0" parTransId="{44482952-C981-4DBA-AD7F-619ABBEFDCA1}" sibTransId="{720C321D-ACEC-487F-A891-AF3841B42876}"/>
    <dgm:cxn modelId="{F284ABA6-FDA4-418A-A990-1CCBA9EEBAC8}" type="presOf" srcId="{720C321D-ACEC-487F-A891-AF3841B42876}" destId="{23492625-8D0E-4504-AE09-D3806E015652}" srcOrd="0" destOrd="0" presId="urn:microsoft.com/office/officeart/2005/8/layout/vProcess5"/>
    <dgm:cxn modelId="{E3E12CA8-701D-4E06-AEFA-63441AEE1D46}" type="presOf" srcId="{B3AEFC2E-E107-44D6-981E-848DDB4C0BAE}" destId="{CFDAE74F-0E77-4030-BEE4-CE802C6EE08A}" srcOrd="1" destOrd="0" presId="urn:microsoft.com/office/officeart/2005/8/layout/vProcess5"/>
    <dgm:cxn modelId="{A33411B3-CC3C-432B-9983-5867ACD6AFD3}" type="presOf" srcId="{E36BDBAC-7684-40A9-BA3E-354EA124F73A}" destId="{AB421198-C072-4238-80DC-09A46F145E81}" srcOrd="0" destOrd="0" presId="urn:microsoft.com/office/officeart/2005/8/layout/vProcess5"/>
    <dgm:cxn modelId="{4CA506BD-8C7C-40A2-AD9C-90F9F866BE48}" type="presOf" srcId="{B8D961EC-B8FF-4E1D-B969-B4EF7647A3A2}" destId="{BD894DAE-A6EC-417A-89DC-A46750D35C10}" srcOrd="1" destOrd="0" presId="urn:microsoft.com/office/officeart/2005/8/layout/vProcess5"/>
    <dgm:cxn modelId="{E84CA1C7-3EFF-412A-9BEF-453ED33D8933}" type="presOf" srcId="{A9F5B23E-F37F-4D38-9194-CECE9B808D9F}" destId="{F363BEDA-6430-416F-9B26-76D6F4AB9626}" srcOrd="0" destOrd="0" presId="urn:microsoft.com/office/officeart/2005/8/layout/vProcess5"/>
    <dgm:cxn modelId="{45AD00CB-9521-4C2B-9BDF-0F959D941146}" srcId="{E36BDBAC-7684-40A9-BA3E-354EA124F73A}" destId="{B3AEFC2E-E107-44D6-981E-848DDB4C0BAE}" srcOrd="2" destOrd="0" parTransId="{2085918A-95EC-4D89-BB20-D96CE38BB758}" sibTransId="{C7A70C38-46CA-438C-96A4-673536D15BB8}"/>
    <dgm:cxn modelId="{669A7C48-0C78-4F8D-BF3D-43496D2399BE}" type="presParOf" srcId="{AB421198-C072-4238-80DC-09A46F145E81}" destId="{044588A4-4D9D-4C16-8C8D-66263B81F9BF}" srcOrd="0" destOrd="0" presId="urn:microsoft.com/office/officeart/2005/8/layout/vProcess5"/>
    <dgm:cxn modelId="{34BCB849-B3E1-453C-9124-B121C44C20B0}" type="presParOf" srcId="{AB421198-C072-4238-80DC-09A46F145E81}" destId="{8D72F4D8-473A-46AC-A2A6-64F68F70EDA3}" srcOrd="1" destOrd="0" presId="urn:microsoft.com/office/officeart/2005/8/layout/vProcess5"/>
    <dgm:cxn modelId="{CABC50E4-3FC9-4168-90FF-D40EBE918533}" type="presParOf" srcId="{AB421198-C072-4238-80DC-09A46F145E81}" destId="{1A6EF363-5AF1-425A-8D52-A3261341663B}" srcOrd="2" destOrd="0" presId="urn:microsoft.com/office/officeart/2005/8/layout/vProcess5"/>
    <dgm:cxn modelId="{C8C23A3D-BF85-405B-8B51-FBB9EC5869B2}" type="presParOf" srcId="{AB421198-C072-4238-80DC-09A46F145E81}" destId="{0EDC1265-B57E-4F46-BD97-211096B33408}" srcOrd="3" destOrd="0" presId="urn:microsoft.com/office/officeart/2005/8/layout/vProcess5"/>
    <dgm:cxn modelId="{83D07960-57D9-410A-933B-A25902D29720}" type="presParOf" srcId="{AB421198-C072-4238-80DC-09A46F145E81}" destId="{F363BEDA-6430-416F-9B26-76D6F4AB9626}" srcOrd="4" destOrd="0" presId="urn:microsoft.com/office/officeart/2005/8/layout/vProcess5"/>
    <dgm:cxn modelId="{EBC3AA4D-48EB-4B21-9174-B46F78D11847}" type="presParOf" srcId="{AB421198-C072-4238-80DC-09A46F145E81}" destId="{23492625-8D0E-4504-AE09-D3806E015652}" srcOrd="5" destOrd="0" presId="urn:microsoft.com/office/officeart/2005/8/layout/vProcess5"/>
    <dgm:cxn modelId="{C5945DF1-81A4-43FC-BC7F-284B97DC94E5}" type="presParOf" srcId="{AB421198-C072-4238-80DC-09A46F145E81}" destId="{BD894DAE-A6EC-417A-89DC-A46750D35C10}" srcOrd="6" destOrd="0" presId="urn:microsoft.com/office/officeart/2005/8/layout/vProcess5"/>
    <dgm:cxn modelId="{8964CC63-5D71-4F00-9DA8-BCE9EB6A5430}" type="presParOf" srcId="{AB421198-C072-4238-80DC-09A46F145E81}" destId="{D63D2955-6ABC-4626-AE55-A4D51E3F032E}" srcOrd="7" destOrd="0" presId="urn:microsoft.com/office/officeart/2005/8/layout/vProcess5"/>
    <dgm:cxn modelId="{BA264CB7-B1AA-4C67-9F5F-DD680C9C631A}" type="presParOf" srcId="{AB421198-C072-4238-80DC-09A46F145E81}" destId="{CFDAE74F-0E77-4030-BEE4-CE802C6EE08A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71A8B8-4A63-4B02-8E1A-B520533755C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4579511-AA09-493E-AAB9-037F233DB2C4}">
      <dgm:prSet/>
      <dgm:spPr/>
      <dgm:t>
        <a:bodyPr/>
        <a:lstStyle/>
        <a:p>
          <a:r>
            <a:rPr lang="en-US" dirty="0"/>
            <a:t>Prevention</a:t>
          </a:r>
        </a:p>
      </dgm:t>
    </dgm:pt>
    <dgm:pt modelId="{5851809B-BC7F-414C-A5C7-FC1E4A425E54}" type="parTrans" cxnId="{E9FDDCFA-BB24-4C4C-9F75-7CE2577C5E91}">
      <dgm:prSet/>
      <dgm:spPr/>
      <dgm:t>
        <a:bodyPr/>
        <a:lstStyle/>
        <a:p>
          <a:endParaRPr lang="en-US"/>
        </a:p>
      </dgm:t>
    </dgm:pt>
    <dgm:pt modelId="{0D63600F-BEA7-4E06-830B-F287BCF59EFF}" type="sibTrans" cxnId="{E9FDDCFA-BB24-4C4C-9F75-7CE2577C5E91}">
      <dgm:prSet/>
      <dgm:spPr/>
      <dgm:t>
        <a:bodyPr/>
        <a:lstStyle/>
        <a:p>
          <a:endParaRPr lang="en-US"/>
        </a:p>
      </dgm:t>
    </dgm:pt>
    <dgm:pt modelId="{D2B4C6AB-7789-476C-9F01-412FB752FB49}">
      <dgm:prSet/>
      <dgm:spPr/>
      <dgm:t>
        <a:bodyPr/>
        <a:lstStyle/>
        <a:p>
          <a:pPr rtl="0"/>
          <a:r>
            <a:rPr lang="en-US" dirty="0"/>
            <a:t>Comment réduire les écarts qui créent le besoin de l'aide que ces jeunes apportent</a:t>
          </a:r>
        </a:p>
      </dgm:t>
    </dgm:pt>
    <dgm:pt modelId="{4CA97154-BD41-4611-9ACC-6C48BB94ADDC}" type="parTrans" cxnId="{C73A47CE-3631-408A-8804-F3AA07A7AE96}">
      <dgm:prSet/>
      <dgm:spPr/>
      <dgm:t>
        <a:bodyPr/>
        <a:lstStyle/>
        <a:p>
          <a:endParaRPr lang="en-US"/>
        </a:p>
      </dgm:t>
    </dgm:pt>
    <dgm:pt modelId="{775783C5-D4DF-4BBF-96A0-ECB278926F9C}" type="sibTrans" cxnId="{C73A47CE-3631-408A-8804-F3AA07A7AE96}">
      <dgm:prSet/>
      <dgm:spPr/>
      <dgm:t>
        <a:bodyPr/>
        <a:lstStyle/>
        <a:p>
          <a:endParaRPr lang="en-US"/>
        </a:p>
      </dgm:t>
    </dgm:pt>
    <dgm:pt modelId="{89EF421A-FF4F-4EB5-B390-EA913306BADA}">
      <dgm:prSet/>
      <dgm:spPr/>
      <dgm:t>
        <a:bodyPr/>
        <a:lstStyle/>
        <a:p>
          <a:r>
            <a:rPr lang="en-US" dirty="0" err="1"/>
            <a:t>Soutien</a:t>
          </a:r>
          <a:endParaRPr lang="en-US" dirty="0"/>
        </a:p>
      </dgm:t>
    </dgm:pt>
    <dgm:pt modelId="{2D641572-D339-460D-A6C7-1F25B18F01BD}" type="parTrans" cxnId="{D8A7A2A8-611F-4089-9A60-08F4BEE26E5A}">
      <dgm:prSet/>
      <dgm:spPr/>
      <dgm:t>
        <a:bodyPr/>
        <a:lstStyle/>
        <a:p>
          <a:endParaRPr lang="en-US"/>
        </a:p>
      </dgm:t>
    </dgm:pt>
    <dgm:pt modelId="{D165667E-9C12-40CD-BF7C-8C549F4980A2}" type="sibTrans" cxnId="{D8A7A2A8-611F-4089-9A60-08F4BEE26E5A}">
      <dgm:prSet/>
      <dgm:spPr/>
      <dgm:t>
        <a:bodyPr/>
        <a:lstStyle/>
        <a:p>
          <a:endParaRPr lang="en-US"/>
        </a:p>
      </dgm:t>
    </dgm:pt>
    <dgm:pt modelId="{512519AB-4EFE-4089-841F-BBD9E9516631}">
      <dgm:prSet/>
      <dgm:spPr/>
      <dgm:t>
        <a:bodyPr/>
        <a:lstStyle/>
        <a:p>
          <a:r>
            <a:rPr lang="en-US" dirty="0"/>
            <a:t>Communauté</a:t>
          </a:r>
        </a:p>
      </dgm:t>
    </dgm:pt>
    <dgm:pt modelId="{6BEA1E29-9D8B-444D-A7E0-6291A9D54355}" type="parTrans" cxnId="{B355F451-080B-4553-B701-A70F6E07665B}">
      <dgm:prSet/>
      <dgm:spPr/>
      <dgm:t>
        <a:bodyPr/>
        <a:lstStyle/>
        <a:p>
          <a:endParaRPr lang="en-US"/>
        </a:p>
      </dgm:t>
    </dgm:pt>
    <dgm:pt modelId="{E71659A5-A000-4003-81B7-C24D2634D808}" type="sibTrans" cxnId="{B355F451-080B-4553-B701-A70F6E07665B}">
      <dgm:prSet/>
      <dgm:spPr/>
      <dgm:t>
        <a:bodyPr/>
        <a:lstStyle/>
        <a:p>
          <a:endParaRPr lang="en-US"/>
        </a:p>
      </dgm:t>
    </dgm:pt>
    <dgm:pt modelId="{911DD187-7C92-4795-92E6-2B3C9517F423}">
      <dgm:prSet/>
      <dgm:spPr/>
      <dgm:t>
        <a:bodyPr/>
        <a:lstStyle/>
        <a:p>
          <a:r>
            <a:rPr lang="en-US" dirty="0" err="1"/>
            <a:t>Sensibilisation</a:t>
          </a:r>
          <a:endParaRPr lang="en-US" dirty="0"/>
        </a:p>
      </dgm:t>
    </dgm:pt>
    <dgm:pt modelId="{FD00C28E-A81F-4F13-8789-A880C378B902}" type="parTrans" cxnId="{5E62D809-E10C-4060-9CF2-815330CC78C9}">
      <dgm:prSet/>
      <dgm:spPr/>
      <dgm:t>
        <a:bodyPr/>
        <a:lstStyle/>
        <a:p>
          <a:endParaRPr lang="en-US"/>
        </a:p>
      </dgm:t>
    </dgm:pt>
    <dgm:pt modelId="{75C6DE4C-7448-4A18-A197-665741C494CF}" type="sibTrans" cxnId="{5E62D809-E10C-4060-9CF2-815330CC78C9}">
      <dgm:prSet/>
      <dgm:spPr/>
      <dgm:t>
        <a:bodyPr/>
        <a:lstStyle/>
        <a:p>
          <a:endParaRPr lang="en-US"/>
        </a:p>
      </dgm:t>
    </dgm:pt>
    <dgm:pt modelId="{97498CD2-C0DF-46D9-BC8A-255D5CEC27B0}">
      <dgm:prSet/>
      <dgm:spPr/>
      <dgm:t>
        <a:bodyPr/>
        <a:lstStyle/>
        <a:p>
          <a:r>
            <a:rPr lang="en-US" dirty="0"/>
            <a:t>Recherche</a:t>
          </a:r>
        </a:p>
      </dgm:t>
    </dgm:pt>
    <dgm:pt modelId="{1185789D-3EEE-4006-B7A7-9F3D46D6DE81}" type="parTrans" cxnId="{93EBA9D8-EC3B-4F80-868C-EEE7E179217B}">
      <dgm:prSet/>
      <dgm:spPr/>
      <dgm:t>
        <a:bodyPr/>
        <a:lstStyle/>
        <a:p>
          <a:endParaRPr lang="en-US"/>
        </a:p>
      </dgm:t>
    </dgm:pt>
    <dgm:pt modelId="{36717D15-18B1-4283-BBB8-C8AAECC16340}" type="sibTrans" cxnId="{93EBA9D8-EC3B-4F80-868C-EEE7E179217B}">
      <dgm:prSet/>
      <dgm:spPr/>
      <dgm:t>
        <a:bodyPr/>
        <a:lstStyle/>
        <a:p>
          <a:endParaRPr lang="en-US"/>
        </a:p>
      </dgm:t>
    </dgm:pt>
    <dgm:pt modelId="{793302D6-D98F-4E46-AABA-2461B7DA67E4}">
      <dgm:prSet/>
      <dgm:spPr/>
      <dgm:t>
        <a:bodyPr/>
        <a:lstStyle/>
        <a:p>
          <a:r>
            <a:rPr lang="en-US" dirty="0"/>
            <a:t>Possibilité d'intégrer diverses perspectives dès le début</a:t>
          </a:r>
        </a:p>
      </dgm:t>
    </dgm:pt>
    <dgm:pt modelId="{758980FF-1C77-419F-A250-E491CD83A7CB}" type="parTrans" cxnId="{B54C13FF-7F40-45B1-ACBE-8F7C4B554CFC}">
      <dgm:prSet/>
      <dgm:spPr/>
      <dgm:t>
        <a:bodyPr/>
        <a:lstStyle/>
        <a:p>
          <a:endParaRPr lang="en-US"/>
        </a:p>
      </dgm:t>
    </dgm:pt>
    <dgm:pt modelId="{6C409E52-0A98-4E7A-9174-5AF042DF479A}" type="sibTrans" cxnId="{B54C13FF-7F40-45B1-ACBE-8F7C4B554CFC}">
      <dgm:prSet/>
      <dgm:spPr/>
      <dgm:t>
        <a:bodyPr/>
        <a:lstStyle/>
        <a:p>
          <a:endParaRPr lang="en-US"/>
        </a:p>
      </dgm:t>
    </dgm:pt>
    <dgm:pt modelId="{B3B3CA64-3855-478D-87C2-6552E42EBA54}">
      <dgm:prSet phldr="0"/>
      <dgm:spPr/>
      <dgm:t>
        <a:bodyPr/>
        <a:lstStyle/>
        <a:p>
          <a:pPr rtl="0"/>
          <a:r>
            <a:rPr lang="en-US" dirty="0"/>
            <a:t>Partagez nos expériences</a:t>
          </a:r>
        </a:p>
      </dgm:t>
    </dgm:pt>
    <dgm:pt modelId="{5816974E-F036-4153-AECA-D799F81731D3}" type="parTrans" cxnId="{CF06978A-0E7D-40DA-9D52-DDB81BF72258}">
      <dgm:prSet/>
      <dgm:spPr/>
    </dgm:pt>
    <dgm:pt modelId="{34BFC322-8473-4B68-A836-C99FACE1606F}" type="sibTrans" cxnId="{CF06978A-0E7D-40DA-9D52-DDB81BF72258}">
      <dgm:prSet/>
      <dgm:spPr/>
    </dgm:pt>
    <dgm:pt modelId="{85C0B374-1EEF-4156-9579-E6C45EF72AD8}">
      <dgm:prSet phldr="0"/>
      <dgm:spPr/>
      <dgm:t>
        <a:bodyPr/>
        <a:lstStyle/>
        <a:p>
          <a:pPr rtl="0"/>
          <a:r>
            <a:rPr lang="en-US" dirty="0"/>
            <a:t>Soulignez comment chacun peut contribuer</a:t>
          </a:r>
        </a:p>
      </dgm:t>
    </dgm:pt>
    <dgm:pt modelId="{EF430253-E076-40F5-81AE-264522909363}" type="parTrans" cxnId="{741C26FA-BB38-47BE-8006-7B1D840382D3}">
      <dgm:prSet/>
      <dgm:spPr/>
    </dgm:pt>
    <dgm:pt modelId="{60C13554-E30B-48AF-99AB-B0742F145AFF}" type="sibTrans" cxnId="{741C26FA-BB38-47BE-8006-7B1D840382D3}">
      <dgm:prSet/>
      <dgm:spPr/>
    </dgm:pt>
    <dgm:pt modelId="{B436810E-03A2-4F92-BDC1-973EB1313AB9}">
      <dgm:prSet phldr="0"/>
      <dgm:spPr/>
      <dgm:t>
        <a:bodyPr/>
        <a:lstStyle/>
        <a:p>
          <a:pPr rtl="0"/>
          <a:r>
            <a:rPr lang="en-US" dirty="0"/>
            <a:t>Écoles</a:t>
          </a:r>
        </a:p>
      </dgm:t>
    </dgm:pt>
    <dgm:pt modelId="{F4821183-1515-46AC-8DC2-791AD38D7F9A}" type="parTrans" cxnId="{1098E515-FD39-4E35-B2D5-6805C2BC0CC8}">
      <dgm:prSet/>
      <dgm:spPr/>
    </dgm:pt>
    <dgm:pt modelId="{5C1B072C-87F7-4142-AFC2-5638EEC47698}" type="sibTrans" cxnId="{1098E515-FD39-4E35-B2D5-6805C2BC0CC8}">
      <dgm:prSet/>
      <dgm:spPr/>
    </dgm:pt>
    <dgm:pt modelId="{2582FA30-4E98-405C-8D95-34948AD0E657}">
      <dgm:prSet phldr="0"/>
      <dgm:spPr/>
      <dgm:t>
        <a:bodyPr/>
        <a:lstStyle/>
        <a:p>
          <a:r>
            <a:rPr lang="en-US" dirty="0" err="1"/>
            <a:t>Santé</a:t>
          </a:r>
        </a:p>
      </dgm:t>
    </dgm:pt>
    <dgm:pt modelId="{FA82F80E-5D4D-4AE0-92F9-E00010C14AE4}" type="parTrans" cxnId="{911B9C1C-EEA7-4753-868B-326A24B88CB1}">
      <dgm:prSet/>
      <dgm:spPr/>
    </dgm:pt>
    <dgm:pt modelId="{0B298F32-123F-461D-89B9-06660DF81E3E}" type="sibTrans" cxnId="{911B9C1C-EEA7-4753-868B-326A24B88CB1}">
      <dgm:prSet/>
      <dgm:spPr/>
    </dgm:pt>
    <dgm:pt modelId="{6F8BA026-30A9-421B-B44C-94F4983B0B7C}" type="pres">
      <dgm:prSet presAssocID="{6871A8B8-4A63-4B02-8E1A-B520533755CF}" presName="linear" presStyleCnt="0">
        <dgm:presLayoutVars>
          <dgm:animLvl val="lvl"/>
          <dgm:resizeHandles val="exact"/>
        </dgm:presLayoutVars>
      </dgm:prSet>
      <dgm:spPr/>
    </dgm:pt>
    <dgm:pt modelId="{E555D5BC-D9B6-4860-891F-8A7EE6FFA85B}" type="pres">
      <dgm:prSet presAssocID="{44579511-AA09-493E-AAB9-037F233DB2C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795604A7-807F-4966-B054-777C6424D10C}" type="pres">
      <dgm:prSet presAssocID="{44579511-AA09-493E-AAB9-037F233DB2C4}" presName="childText" presStyleLbl="revTx" presStyleIdx="0" presStyleCnt="4">
        <dgm:presLayoutVars>
          <dgm:bulletEnabled val="1"/>
        </dgm:presLayoutVars>
      </dgm:prSet>
      <dgm:spPr/>
    </dgm:pt>
    <dgm:pt modelId="{32D1400D-45C9-4F98-AAC7-B182930D60A8}" type="pres">
      <dgm:prSet presAssocID="{89EF421A-FF4F-4EB5-B390-EA913306BAD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1FAD851-62D7-4D34-BD60-247A0C74B8F2}" type="pres">
      <dgm:prSet presAssocID="{89EF421A-FF4F-4EB5-B390-EA913306BADA}" presName="childText" presStyleLbl="revTx" presStyleIdx="1" presStyleCnt="4">
        <dgm:presLayoutVars>
          <dgm:bulletEnabled val="1"/>
        </dgm:presLayoutVars>
      </dgm:prSet>
      <dgm:spPr/>
    </dgm:pt>
    <dgm:pt modelId="{821E8880-1A60-4040-8911-09A5254A6AE2}" type="pres">
      <dgm:prSet presAssocID="{911DD187-7C92-4795-92E6-2B3C9517F423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45C751F-3AD5-4BEF-85E6-CB75C51D4599}" type="pres">
      <dgm:prSet presAssocID="{911DD187-7C92-4795-92E6-2B3C9517F423}" presName="childText" presStyleLbl="revTx" presStyleIdx="2" presStyleCnt="4">
        <dgm:presLayoutVars>
          <dgm:bulletEnabled val="1"/>
        </dgm:presLayoutVars>
      </dgm:prSet>
      <dgm:spPr/>
    </dgm:pt>
    <dgm:pt modelId="{E96001CB-1211-4031-83FC-4997F122313D}" type="pres">
      <dgm:prSet presAssocID="{97498CD2-C0DF-46D9-BC8A-255D5CEC27B0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2FAE394C-BA17-49CE-9621-B2AAFF1929FC}" type="pres">
      <dgm:prSet presAssocID="{97498CD2-C0DF-46D9-BC8A-255D5CEC27B0}" presName="childText" presStyleLbl="revTx" presStyleIdx="3" presStyleCnt="4">
        <dgm:presLayoutVars>
          <dgm:bulletEnabled val="1"/>
        </dgm:presLayoutVars>
      </dgm:prSet>
      <dgm:spPr/>
    </dgm:pt>
  </dgm:ptLst>
  <dgm:cxnLst>
    <dgm:cxn modelId="{CA09CB01-C04F-41E6-93B8-550DD0084235}" type="presOf" srcId="{B3B3CA64-3855-478D-87C2-6552E42EBA54}" destId="{A45C751F-3AD5-4BEF-85E6-CB75C51D4599}" srcOrd="0" destOrd="0" presId="urn:microsoft.com/office/officeart/2005/8/layout/vList2"/>
    <dgm:cxn modelId="{5E62D809-E10C-4060-9CF2-815330CC78C9}" srcId="{6871A8B8-4A63-4B02-8E1A-B520533755CF}" destId="{911DD187-7C92-4795-92E6-2B3C9517F423}" srcOrd="2" destOrd="0" parTransId="{FD00C28E-A81F-4F13-8789-A880C378B902}" sibTransId="{75C6DE4C-7448-4A18-A197-665741C494CF}"/>
    <dgm:cxn modelId="{FD429215-731A-469F-8BA9-579C110173B6}" type="presOf" srcId="{2582FA30-4E98-405C-8D95-34948AD0E657}" destId="{91FAD851-62D7-4D34-BD60-247A0C74B8F2}" srcOrd="0" destOrd="1" presId="urn:microsoft.com/office/officeart/2005/8/layout/vList2"/>
    <dgm:cxn modelId="{1098E515-FD39-4E35-B2D5-6805C2BC0CC8}" srcId="{89EF421A-FF4F-4EB5-B390-EA913306BADA}" destId="{B436810E-03A2-4F92-BDC1-973EB1313AB9}" srcOrd="0" destOrd="0" parTransId="{F4821183-1515-46AC-8DC2-791AD38D7F9A}" sibTransId="{5C1B072C-87F7-4142-AFC2-5638EEC47698}"/>
    <dgm:cxn modelId="{7C63FB18-70CA-49E8-9DF9-FC83A1D2C0C6}" type="presOf" srcId="{44579511-AA09-493E-AAB9-037F233DB2C4}" destId="{E555D5BC-D9B6-4860-891F-8A7EE6FFA85B}" srcOrd="0" destOrd="0" presId="urn:microsoft.com/office/officeart/2005/8/layout/vList2"/>
    <dgm:cxn modelId="{911B9C1C-EEA7-4753-868B-326A24B88CB1}" srcId="{89EF421A-FF4F-4EB5-B390-EA913306BADA}" destId="{2582FA30-4E98-405C-8D95-34948AD0E657}" srcOrd="1" destOrd="0" parTransId="{FA82F80E-5D4D-4AE0-92F9-E00010C14AE4}" sibTransId="{0B298F32-123F-461D-89B9-06660DF81E3E}"/>
    <dgm:cxn modelId="{90641E39-6FD6-4DAD-9174-D5EB42C5223A}" type="presOf" srcId="{97498CD2-C0DF-46D9-BC8A-255D5CEC27B0}" destId="{E96001CB-1211-4031-83FC-4997F122313D}" srcOrd="0" destOrd="0" presId="urn:microsoft.com/office/officeart/2005/8/layout/vList2"/>
    <dgm:cxn modelId="{479F5E49-6E84-4384-BFBD-BFC3877B81D3}" type="presOf" srcId="{85C0B374-1EEF-4156-9579-E6C45EF72AD8}" destId="{A45C751F-3AD5-4BEF-85E6-CB75C51D4599}" srcOrd="0" destOrd="1" presId="urn:microsoft.com/office/officeart/2005/8/layout/vList2"/>
    <dgm:cxn modelId="{3EDB6069-A880-4440-8D62-018104945A1A}" type="presOf" srcId="{89EF421A-FF4F-4EB5-B390-EA913306BADA}" destId="{32D1400D-45C9-4F98-AAC7-B182930D60A8}" srcOrd="0" destOrd="0" presId="urn:microsoft.com/office/officeart/2005/8/layout/vList2"/>
    <dgm:cxn modelId="{5A09524A-156A-43C4-922A-4D1C5AB604F1}" type="presOf" srcId="{6871A8B8-4A63-4B02-8E1A-B520533755CF}" destId="{6F8BA026-30A9-421B-B44C-94F4983B0B7C}" srcOrd="0" destOrd="0" presId="urn:microsoft.com/office/officeart/2005/8/layout/vList2"/>
    <dgm:cxn modelId="{7B81ED4A-A910-4C02-906D-4A4CFEBB3867}" type="presOf" srcId="{793302D6-D98F-4E46-AABA-2461B7DA67E4}" destId="{2FAE394C-BA17-49CE-9621-B2AAFF1929FC}" srcOrd="0" destOrd="0" presId="urn:microsoft.com/office/officeart/2005/8/layout/vList2"/>
    <dgm:cxn modelId="{C3DC074E-0C2B-4E94-8155-2ED9922B2E76}" type="presOf" srcId="{911DD187-7C92-4795-92E6-2B3C9517F423}" destId="{821E8880-1A60-4040-8911-09A5254A6AE2}" srcOrd="0" destOrd="0" presId="urn:microsoft.com/office/officeart/2005/8/layout/vList2"/>
    <dgm:cxn modelId="{B355F451-080B-4553-B701-A70F6E07665B}" srcId="{89EF421A-FF4F-4EB5-B390-EA913306BADA}" destId="{512519AB-4EFE-4089-841F-BBD9E9516631}" srcOrd="2" destOrd="0" parTransId="{6BEA1E29-9D8B-444D-A7E0-6291A9D54355}" sibTransId="{E71659A5-A000-4003-81B7-C24D2634D808}"/>
    <dgm:cxn modelId="{7DB9F976-3CA2-4C2C-9731-867C739B2DB3}" type="presOf" srcId="{B436810E-03A2-4F92-BDC1-973EB1313AB9}" destId="{91FAD851-62D7-4D34-BD60-247A0C74B8F2}" srcOrd="0" destOrd="0" presId="urn:microsoft.com/office/officeart/2005/8/layout/vList2"/>
    <dgm:cxn modelId="{5FEA7E7E-6262-45A1-9751-8AAA6CF290E4}" type="presOf" srcId="{512519AB-4EFE-4089-841F-BBD9E9516631}" destId="{91FAD851-62D7-4D34-BD60-247A0C74B8F2}" srcOrd="0" destOrd="2" presId="urn:microsoft.com/office/officeart/2005/8/layout/vList2"/>
    <dgm:cxn modelId="{CF06978A-0E7D-40DA-9D52-DDB81BF72258}" srcId="{911DD187-7C92-4795-92E6-2B3C9517F423}" destId="{B3B3CA64-3855-478D-87C2-6552E42EBA54}" srcOrd="0" destOrd="0" parTransId="{5816974E-F036-4153-AECA-D799F81731D3}" sibTransId="{34BFC322-8473-4B68-A836-C99FACE1606F}"/>
    <dgm:cxn modelId="{99B64691-20FD-4455-B2AB-D9498F9F49D7}" type="presOf" srcId="{D2B4C6AB-7789-476C-9F01-412FB752FB49}" destId="{795604A7-807F-4966-B054-777C6424D10C}" srcOrd="0" destOrd="0" presId="urn:microsoft.com/office/officeart/2005/8/layout/vList2"/>
    <dgm:cxn modelId="{D8A7A2A8-611F-4089-9A60-08F4BEE26E5A}" srcId="{6871A8B8-4A63-4B02-8E1A-B520533755CF}" destId="{89EF421A-FF4F-4EB5-B390-EA913306BADA}" srcOrd="1" destOrd="0" parTransId="{2D641572-D339-460D-A6C7-1F25B18F01BD}" sibTransId="{D165667E-9C12-40CD-BF7C-8C549F4980A2}"/>
    <dgm:cxn modelId="{C73A47CE-3631-408A-8804-F3AA07A7AE96}" srcId="{44579511-AA09-493E-AAB9-037F233DB2C4}" destId="{D2B4C6AB-7789-476C-9F01-412FB752FB49}" srcOrd="0" destOrd="0" parTransId="{4CA97154-BD41-4611-9ACC-6C48BB94ADDC}" sibTransId="{775783C5-D4DF-4BBF-96A0-ECB278926F9C}"/>
    <dgm:cxn modelId="{93EBA9D8-EC3B-4F80-868C-EEE7E179217B}" srcId="{6871A8B8-4A63-4B02-8E1A-B520533755CF}" destId="{97498CD2-C0DF-46D9-BC8A-255D5CEC27B0}" srcOrd="3" destOrd="0" parTransId="{1185789D-3EEE-4006-B7A7-9F3D46D6DE81}" sibTransId="{36717D15-18B1-4283-BBB8-C8AAECC16340}"/>
    <dgm:cxn modelId="{741C26FA-BB38-47BE-8006-7B1D840382D3}" srcId="{911DD187-7C92-4795-92E6-2B3C9517F423}" destId="{85C0B374-1EEF-4156-9579-E6C45EF72AD8}" srcOrd="1" destOrd="0" parTransId="{EF430253-E076-40F5-81AE-264522909363}" sibTransId="{60C13554-E30B-48AF-99AB-B0742F145AFF}"/>
    <dgm:cxn modelId="{E9FDDCFA-BB24-4C4C-9F75-7CE2577C5E91}" srcId="{6871A8B8-4A63-4B02-8E1A-B520533755CF}" destId="{44579511-AA09-493E-AAB9-037F233DB2C4}" srcOrd="0" destOrd="0" parTransId="{5851809B-BC7F-414C-A5C7-FC1E4A425E54}" sibTransId="{0D63600F-BEA7-4E06-830B-F287BCF59EFF}"/>
    <dgm:cxn modelId="{B54C13FF-7F40-45B1-ACBE-8F7C4B554CFC}" srcId="{97498CD2-C0DF-46D9-BC8A-255D5CEC27B0}" destId="{793302D6-D98F-4E46-AABA-2461B7DA67E4}" srcOrd="0" destOrd="0" parTransId="{758980FF-1C77-419F-A250-E491CD83A7CB}" sibTransId="{6C409E52-0A98-4E7A-9174-5AF042DF479A}"/>
    <dgm:cxn modelId="{0D7CE8B9-DEA1-4E43-9596-EFD36F52A30D}" type="presParOf" srcId="{6F8BA026-30A9-421B-B44C-94F4983B0B7C}" destId="{E555D5BC-D9B6-4860-891F-8A7EE6FFA85B}" srcOrd="0" destOrd="0" presId="urn:microsoft.com/office/officeart/2005/8/layout/vList2"/>
    <dgm:cxn modelId="{62DC95C8-838C-4B0E-863D-2C07358F4A50}" type="presParOf" srcId="{6F8BA026-30A9-421B-B44C-94F4983B0B7C}" destId="{795604A7-807F-4966-B054-777C6424D10C}" srcOrd="1" destOrd="0" presId="urn:microsoft.com/office/officeart/2005/8/layout/vList2"/>
    <dgm:cxn modelId="{DAB9A896-EBBD-433B-8AFB-A011331400FA}" type="presParOf" srcId="{6F8BA026-30A9-421B-B44C-94F4983B0B7C}" destId="{32D1400D-45C9-4F98-AAC7-B182930D60A8}" srcOrd="2" destOrd="0" presId="urn:microsoft.com/office/officeart/2005/8/layout/vList2"/>
    <dgm:cxn modelId="{EFCFC827-0A6A-46E0-BE9A-F4E3504F6E79}" type="presParOf" srcId="{6F8BA026-30A9-421B-B44C-94F4983B0B7C}" destId="{91FAD851-62D7-4D34-BD60-247A0C74B8F2}" srcOrd="3" destOrd="0" presId="urn:microsoft.com/office/officeart/2005/8/layout/vList2"/>
    <dgm:cxn modelId="{0716E35E-A45F-417D-8BB6-0B1694ADB5DE}" type="presParOf" srcId="{6F8BA026-30A9-421B-B44C-94F4983B0B7C}" destId="{821E8880-1A60-4040-8911-09A5254A6AE2}" srcOrd="4" destOrd="0" presId="urn:microsoft.com/office/officeart/2005/8/layout/vList2"/>
    <dgm:cxn modelId="{5A66F214-0A3E-4177-83A3-9AB2C0ECEE64}" type="presParOf" srcId="{6F8BA026-30A9-421B-B44C-94F4983B0B7C}" destId="{A45C751F-3AD5-4BEF-85E6-CB75C51D4599}" srcOrd="5" destOrd="0" presId="urn:microsoft.com/office/officeart/2005/8/layout/vList2"/>
    <dgm:cxn modelId="{A70747F0-D7B4-4855-8ACF-CE8FE2AE28C7}" type="presParOf" srcId="{6F8BA026-30A9-421B-B44C-94F4983B0B7C}" destId="{E96001CB-1211-4031-83FC-4997F122313D}" srcOrd="6" destOrd="0" presId="urn:microsoft.com/office/officeart/2005/8/layout/vList2"/>
    <dgm:cxn modelId="{CE79163D-7761-4E03-9C7F-BEE71875C2A7}" type="presParOf" srcId="{6F8BA026-30A9-421B-B44C-94F4983B0B7C}" destId="{2FAE394C-BA17-49CE-9621-B2AAFF1929FC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2F4D8-473A-46AC-A2A6-64F68F70EDA3}">
      <dsp:nvSpPr>
        <dsp:cNvPr id="0" name=""/>
        <dsp:cNvSpPr/>
      </dsp:nvSpPr>
      <dsp:spPr>
        <a:xfrm>
          <a:off x="0" y="0"/>
          <a:ext cx="9696363" cy="130540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Être aidant à un jeune âge est un risque pour sa santé mentale.</a:t>
          </a:r>
          <a:r>
            <a:rPr lang="en-US" sz="2400" kern="1200" dirty="0">
              <a:latin typeface="Calibri Light" panose="020F0302020204030204"/>
            </a:rPr>
            <a:t> </a:t>
          </a:r>
          <a:endParaRPr lang="en-US" sz="2400" kern="1200" dirty="0"/>
        </a:p>
      </dsp:txBody>
      <dsp:txXfrm>
        <a:off x="38234" y="38234"/>
        <a:ext cx="8287733" cy="1228933"/>
      </dsp:txXfrm>
    </dsp:sp>
    <dsp:sp modelId="{1A6EF363-5AF1-425A-8D52-A3261341663B}">
      <dsp:nvSpPr>
        <dsp:cNvPr id="0" name=""/>
        <dsp:cNvSpPr/>
      </dsp:nvSpPr>
      <dsp:spPr>
        <a:xfrm>
          <a:off x="855561" y="1522968"/>
          <a:ext cx="9696363" cy="130540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Nous serons tous des soignants à un moment donné, ou recevrons des soins</a:t>
          </a:r>
          <a:r>
            <a:rPr lang="en-US" sz="2400" kern="1200" dirty="0">
              <a:latin typeface="Calibri Light" panose="020F0302020204030204"/>
            </a:rPr>
            <a:t>.</a:t>
          </a:r>
        </a:p>
      </dsp:txBody>
      <dsp:txXfrm>
        <a:off x="893795" y="1561202"/>
        <a:ext cx="7915823" cy="1228933"/>
      </dsp:txXfrm>
    </dsp:sp>
    <dsp:sp modelId="{0EDC1265-B57E-4F46-BD97-211096B33408}">
      <dsp:nvSpPr>
        <dsp:cNvPr id="0" name=""/>
        <dsp:cNvSpPr/>
      </dsp:nvSpPr>
      <dsp:spPr>
        <a:xfrm>
          <a:off x="1711123" y="3045936"/>
          <a:ext cx="9696363" cy="130540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Il y a un </a:t>
          </a:r>
          <a:r>
            <a:rPr lang="en-US" sz="2400" kern="1200" dirty="0" err="1"/>
            <a:t>rôle</a:t>
          </a:r>
          <a:r>
            <a:rPr lang="en-US" sz="2400" kern="1200" dirty="0"/>
            <a:t> à </a:t>
          </a:r>
          <a:r>
            <a:rPr lang="en-US" sz="2400" kern="1200" dirty="0" err="1"/>
            <a:t>jouer</a:t>
          </a:r>
          <a:r>
            <a:rPr lang="en-US" sz="2400" kern="1200" dirty="0"/>
            <a:t> pour </a:t>
          </a:r>
          <a:r>
            <a:rPr lang="en-US" sz="2400" kern="1200" dirty="0" err="1"/>
            <a:t>chaque</a:t>
          </a:r>
          <a:r>
            <a:rPr lang="en-US" sz="2400" kern="1200" dirty="0"/>
            <a:t> </a:t>
          </a:r>
          <a:r>
            <a:rPr lang="en-US" sz="2400" kern="1200" dirty="0" err="1"/>
            <a:t>personne</a:t>
          </a:r>
          <a:r>
            <a:rPr lang="en-US" sz="2400" kern="1200" dirty="0"/>
            <a:t> et </a:t>
          </a:r>
          <a:r>
            <a:rPr lang="en-US" sz="2400" kern="1200" dirty="0" err="1"/>
            <a:t>organisation</a:t>
          </a:r>
          <a:r>
            <a:rPr lang="en-US" sz="2400" kern="1200" dirty="0"/>
            <a:t> qui </a:t>
          </a:r>
          <a:r>
            <a:rPr lang="en-US" sz="2400" kern="1200" dirty="0" err="1"/>
            <a:t>s'intéresse</a:t>
          </a:r>
          <a:r>
            <a:rPr lang="en-US" sz="2400" kern="1200" dirty="0"/>
            <a:t> non-</a:t>
          </a:r>
          <a:r>
            <a:rPr lang="en-US" sz="2400" kern="1200" dirty="0" err="1"/>
            <a:t>seulement</a:t>
          </a:r>
          <a:r>
            <a:rPr lang="en-US" sz="2400" kern="1200" dirty="0"/>
            <a:t> aux aidants, </a:t>
          </a:r>
          <a:r>
            <a:rPr lang="en-US" sz="2400" kern="1200" dirty="0" err="1"/>
            <a:t>mais</a:t>
          </a:r>
          <a:r>
            <a:rPr lang="en-US" sz="2400" kern="1200" dirty="0"/>
            <a:t> à la </a:t>
          </a:r>
          <a:r>
            <a:rPr lang="en-US" sz="2400" kern="1200" dirty="0" err="1"/>
            <a:t>santé</a:t>
          </a:r>
          <a:r>
            <a:rPr lang="en-US" sz="2400" kern="1200" dirty="0"/>
            <a:t> </a:t>
          </a:r>
          <a:r>
            <a:rPr lang="en-US" sz="2400" kern="1200" dirty="0" err="1"/>
            <a:t>mentale</a:t>
          </a:r>
          <a:r>
            <a:rPr lang="en-US" sz="2400" kern="1200" dirty="0"/>
            <a:t> et au bien des </a:t>
          </a:r>
          <a:r>
            <a:rPr lang="en-US" sz="2400" kern="1200" dirty="0" err="1"/>
            <a:t>jeunes</a:t>
          </a:r>
          <a:r>
            <a:rPr lang="en-US" sz="2400" kern="1200" dirty="0"/>
            <a:t>.</a:t>
          </a:r>
        </a:p>
      </dsp:txBody>
      <dsp:txXfrm>
        <a:off x="1749357" y="3084170"/>
        <a:ext cx="7915823" cy="1228933"/>
      </dsp:txXfrm>
    </dsp:sp>
    <dsp:sp modelId="{F363BEDA-6430-416F-9B26-76D6F4AB9626}">
      <dsp:nvSpPr>
        <dsp:cNvPr id="0" name=""/>
        <dsp:cNvSpPr/>
      </dsp:nvSpPr>
      <dsp:spPr>
        <a:xfrm>
          <a:off x="8847853" y="989929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038768" y="989929"/>
        <a:ext cx="466680" cy="638504"/>
      </dsp:txXfrm>
    </dsp:sp>
    <dsp:sp modelId="{23492625-8D0E-4504-AE09-D3806E015652}">
      <dsp:nvSpPr>
        <dsp:cNvPr id="0" name=""/>
        <dsp:cNvSpPr/>
      </dsp:nvSpPr>
      <dsp:spPr>
        <a:xfrm>
          <a:off x="9703414" y="2504195"/>
          <a:ext cx="848510" cy="848510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894329" y="2504195"/>
        <a:ext cx="466680" cy="63850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55D5BC-D9B6-4860-891F-8A7EE6FFA85B}">
      <dsp:nvSpPr>
        <dsp:cNvPr id="0" name=""/>
        <dsp:cNvSpPr/>
      </dsp:nvSpPr>
      <dsp:spPr>
        <a:xfrm>
          <a:off x="0" y="26984"/>
          <a:ext cx="6735443" cy="64759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Prevention</a:t>
          </a:r>
        </a:p>
      </dsp:txBody>
      <dsp:txXfrm>
        <a:off x="31613" y="58597"/>
        <a:ext cx="6672217" cy="584369"/>
      </dsp:txXfrm>
    </dsp:sp>
    <dsp:sp modelId="{795604A7-807F-4966-B054-777C6424D10C}">
      <dsp:nvSpPr>
        <dsp:cNvPr id="0" name=""/>
        <dsp:cNvSpPr/>
      </dsp:nvSpPr>
      <dsp:spPr>
        <a:xfrm>
          <a:off x="0" y="674579"/>
          <a:ext cx="6735443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Comment réduire les écarts qui créent le besoin de l'aide que ces jeunes apportent</a:t>
          </a:r>
        </a:p>
      </dsp:txBody>
      <dsp:txXfrm>
        <a:off x="0" y="674579"/>
        <a:ext cx="6735443" cy="656707"/>
      </dsp:txXfrm>
    </dsp:sp>
    <dsp:sp modelId="{32D1400D-45C9-4F98-AAC7-B182930D60A8}">
      <dsp:nvSpPr>
        <dsp:cNvPr id="0" name=""/>
        <dsp:cNvSpPr/>
      </dsp:nvSpPr>
      <dsp:spPr>
        <a:xfrm>
          <a:off x="0" y="1331287"/>
          <a:ext cx="6735443" cy="647595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Soutien</a:t>
          </a:r>
          <a:endParaRPr lang="en-US" sz="2700" kern="1200" dirty="0"/>
        </a:p>
      </dsp:txBody>
      <dsp:txXfrm>
        <a:off x="31613" y="1362900"/>
        <a:ext cx="6672217" cy="584369"/>
      </dsp:txXfrm>
    </dsp:sp>
    <dsp:sp modelId="{91FAD851-62D7-4D34-BD60-247A0C74B8F2}">
      <dsp:nvSpPr>
        <dsp:cNvPr id="0" name=""/>
        <dsp:cNvSpPr/>
      </dsp:nvSpPr>
      <dsp:spPr>
        <a:xfrm>
          <a:off x="0" y="1978882"/>
          <a:ext cx="6735443" cy="10898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Écoles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 err="1"/>
            <a:t>Santé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Communauté</a:t>
          </a:r>
        </a:p>
      </dsp:txBody>
      <dsp:txXfrm>
        <a:off x="0" y="1978882"/>
        <a:ext cx="6735443" cy="1089854"/>
      </dsp:txXfrm>
    </dsp:sp>
    <dsp:sp modelId="{821E8880-1A60-4040-8911-09A5254A6AE2}">
      <dsp:nvSpPr>
        <dsp:cNvPr id="0" name=""/>
        <dsp:cNvSpPr/>
      </dsp:nvSpPr>
      <dsp:spPr>
        <a:xfrm>
          <a:off x="0" y="3068737"/>
          <a:ext cx="6735443" cy="647595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 err="1"/>
            <a:t>Sensibilisation</a:t>
          </a:r>
          <a:endParaRPr lang="en-US" sz="2700" kern="1200" dirty="0"/>
        </a:p>
      </dsp:txBody>
      <dsp:txXfrm>
        <a:off x="31613" y="3100350"/>
        <a:ext cx="6672217" cy="584369"/>
      </dsp:txXfrm>
    </dsp:sp>
    <dsp:sp modelId="{A45C751F-3AD5-4BEF-85E6-CB75C51D4599}">
      <dsp:nvSpPr>
        <dsp:cNvPr id="0" name=""/>
        <dsp:cNvSpPr/>
      </dsp:nvSpPr>
      <dsp:spPr>
        <a:xfrm>
          <a:off x="0" y="3716332"/>
          <a:ext cx="6735443" cy="7265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Partagez nos expériences</a:t>
          </a:r>
        </a:p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Soulignez comment chacun peut contribuer</a:t>
          </a:r>
        </a:p>
      </dsp:txBody>
      <dsp:txXfrm>
        <a:off x="0" y="3716332"/>
        <a:ext cx="6735443" cy="726570"/>
      </dsp:txXfrm>
    </dsp:sp>
    <dsp:sp modelId="{E96001CB-1211-4031-83FC-4997F122313D}">
      <dsp:nvSpPr>
        <dsp:cNvPr id="0" name=""/>
        <dsp:cNvSpPr/>
      </dsp:nvSpPr>
      <dsp:spPr>
        <a:xfrm>
          <a:off x="0" y="4442902"/>
          <a:ext cx="6735443" cy="647595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/>
            <a:t>Recherche</a:t>
          </a:r>
        </a:p>
      </dsp:txBody>
      <dsp:txXfrm>
        <a:off x="31613" y="4474515"/>
        <a:ext cx="6672217" cy="584369"/>
      </dsp:txXfrm>
    </dsp:sp>
    <dsp:sp modelId="{2FAE394C-BA17-49CE-9621-B2AAFF1929FC}">
      <dsp:nvSpPr>
        <dsp:cNvPr id="0" name=""/>
        <dsp:cNvSpPr/>
      </dsp:nvSpPr>
      <dsp:spPr>
        <a:xfrm>
          <a:off x="0" y="5090497"/>
          <a:ext cx="6735443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850" tIns="34290" rIns="192024" bIns="34290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US" sz="2100" kern="1200" dirty="0"/>
            <a:t>Possibilité d'intégrer diverses perspectives dès le début</a:t>
          </a:r>
        </a:p>
      </dsp:txBody>
      <dsp:txXfrm>
        <a:off x="0" y="5090497"/>
        <a:ext cx="6735443" cy="4471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52C28-7B76-4BE9-8E92-7ACE49A77019}" type="datetimeFigureOut">
              <a:t>11/7/2022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37D766-3D78-4B13-9D23-645D3446971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0236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Besoins</a:t>
            </a:r>
            <a:r>
              <a:rPr lang="en-US" dirty="0"/>
              <a:t> </a:t>
            </a:r>
            <a:r>
              <a:rPr lang="en-US" dirty="0" err="1"/>
              <a:t>émotionnels</a:t>
            </a:r>
            <a:r>
              <a:rPr lang="en-US" dirty="0"/>
              <a:t>, </a:t>
            </a:r>
            <a:r>
              <a:rPr lang="en-US" dirty="0" err="1"/>
              <a:t>accompagnement</a:t>
            </a:r>
            <a:r>
              <a:rPr lang="en-US" dirty="0"/>
              <a:t>, courses, courses </a:t>
            </a:r>
            <a:endParaRPr lang="en-US"/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 err="1"/>
              <a:t>Tâches</a:t>
            </a:r>
            <a:r>
              <a:rPr lang="en-US" dirty="0"/>
              <a:t> </a:t>
            </a:r>
            <a:r>
              <a:rPr lang="en-US" dirty="0" err="1"/>
              <a:t>médicales</a:t>
            </a:r>
            <a:r>
              <a:rPr lang="en-US" dirty="0"/>
              <a:t> – </a:t>
            </a:r>
            <a:r>
              <a:rPr lang="en-US" dirty="0" err="1"/>
              <a:t>administrer</a:t>
            </a:r>
            <a:r>
              <a:rPr lang="en-US" dirty="0"/>
              <a:t> des </a:t>
            </a:r>
            <a:r>
              <a:rPr lang="en-US" dirty="0" err="1"/>
              <a:t>médicaments</a:t>
            </a:r>
            <a:r>
              <a:rPr lang="en-US" dirty="0"/>
              <a:t>, prendre un </a:t>
            </a:r>
            <a:r>
              <a:rPr lang="en-US" dirty="0" err="1"/>
              <a:t>bain</a:t>
            </a:r>
            <a:r>
              <a:rPr lang="en-US" dirty="0"/>
              <a:t>, se </a:t>
            </a:r>
            <a:r>
              <a:rPr lang="en-US" dirty="0" err="1"/>
              <a:t>nourrir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 err="1"/>
              <a:t>Bureaucratie</a:t>
            </a:r>
            <a:r>
              <a:rPr lang="en-US" dirty="0"/>
              <a:t> – </a:t>
            </a:r>
            <a:r>
              <a:rPr lang="en-US" dirty="0" err="1"/>
              <a:t>prise</a:t>
            </a:r>
            <a:r>
              <a:rPr lang="en-US" dirty="0"/>
              <a:t> de </a:t>
            </a:r>
            <a:r>
              <a:rPr lang="en-US" dirty="0" err="1"/>
              <a:t>rendez-vous</a:t>
            </a:r>
            <a:r>
              <a:rPr lang="en-US" dirty="0"/>
              <a:t>, </a:t>
            </a:r>
            <a:r>
              <a:rPr lang="en-US" dirty="0" err="1"/>
              <a:t>traitement</a:t>
            </a:r>
            <a:r>
              <a:rPr lang="en-US" dirty="0"/>
              <a:t> des transactions </a:t>
            </a:r>
            <a:r>
              <a:rPr lang="en-US" dirty="0" err="1"/>
              <a:t>bancaires</a:t>
            </a:r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 err="1"/>
              <a:t>Traduction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les parents </a:t>
            </a:r>
            <a:r>
              <a:rPr lang="en-US" dirty="0" err="1"/>
              <a:t>n'ont</a:t>
            </a:r>
            <a:r>
              <a:rPr lang="en-US" dirty="0"/>
              <a:t> pas un </a:t>
            </a:r>
            <a:r>
              <a:rPr lang="en-US" dirty="0" err="1"/>
              <a:t>accès</a:t>
            </a:r>
            <a:r>
              <a:rPr lang="en-US" dirty="0"/>
              <a:t> </a:t>
            </a:r>
            <a:r>
              <a:rPr lang="en-US" dirty="0" err="1"/>
              <a:t>adéquat</a:t>
            </a:r>
            <a:r>
              <a:rPr lang="en-US" dirty="0"/>
              <a:t> pour </a:t>
            </a:r>
            <a:r>
              <a:rPr lang="en-US" dirty="0" err="1"/>
              <a:t>apprendre</a:t>
            </a:r>
            <a:r>
              <a:rPr lang="en-US" dirty="0"/>
              <a:t> la langue par </a:t>
            </a:r>
            <a:r>
              <a:rPr lang="en-US" dirty="0" err="1"/>
              <a:t>exemple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Immense tableau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r>
              <a:rPr lang="en-US" dirty="0" err="1"/>
              <a:t>Lorsque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y </a:t>
            </a:r>
            <a:r>
              <a:rPr lang="en-US" dirty="0" err="1"/>
              <a:t>réfléchissez</a:t>
            </a:r>
            <a:r>
              <a:rPr lang="en-US" dirty="0"/>
              <a:t>,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rendrez</a:t>
            </a:r>
            <a:r>
              <a:rPr lang="en-US" dirty="0"/>
              <a:t> </a:t>
            </a:r>
            <a:r>
              <a:rPr lang="en-US" dirty="0" err="1"/>
              <a:t>probablement</a:t>
            </a:r>
            <a:r>
              <a:rPr lang="en-US" dirty="0"/>
              <a:t> </a:t>
            </a:r>
            <a:r>
              <a:rPr lang="en-US" dirty="0" err="1"/>
              <a:t>compte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rencontré</a:t>
            </a:r>
            <a:r>
              <a:rPr lang="en-US" dirty="0"/>
              <a:t> </a:t>
            </a:r>
            <a:r>
              <a:rPr lang="en-US" dirty="0" err="1"/>
              <a:t>l'un</a:t>
            </a:r>
            <a:r>
              <a:rPr lang="en-US" dirty="0"/>
              <a:t> de </a:t>
            </a:r>
            <a:r>
              <a:rPr lang="en-US" dirty="0" err="1"/>
              <a:t>ces</a:t>
            </a:r>
            <a:r>
              <a:rPr lang="en-US" dirty="0"/>
              <a:t> enfants,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peut-être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étiez</a:t>
            </a:r>
            <a:r>
              <a:rPr lang="en-US" dirty="0"/>
              <a:t> un.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37D766-3D78-4B13-9D23-645D34469713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189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Cela ne </a:t>
            </a:r>
            <a:r>
              <a:rPr lang="en-US" dirty="0" err="1"/>
              <a:t>m'étonnerait</a:t>
            </a:r>
            <a:r>
              <a:rPr lang="en-US" dirty="0"/>
              <a:t> pas. Nous </a:t>
            </a:r>
            <a:r>
              <a:rPr lang="en-US" dirty="0" err="1"/>
              <a:t>savons</a:t>
            </a:r>
            <a:r>
              <a:rPr lang="en-US" dirty="0"/>
              <a:t> par des études que plus d'un quart des </a:t>
            </a:r>
            <a:r>
              <a:rPr lang="en-US" dirty="0" err="1"/>
              <a:t>jeunes</a:t>
            </a:r>
            <a:r>
              <a:rPr lang="en-US" dirty="0"/>
              <a:t> </a:t>
            </a:r>
            <a:r>
              <a:rPr lang="en-US" dirty="0" err="1"/>
              <a:t>sont</a:t>
            </a:r>
            <a:r>
              <a:rPr lang="en-US" dirty="0"/>
              <a:t> de </a:t>
            </a:r>
            <a:r>
              <a:rPr lang="en-US" dirty="0" err="1"/>
              <a:t>jeunes</a:t>
            </a:r>
            <a:r>
              <a:rPr lang="en-US" dirty="0"/>
              <a:t> </a:t>
            </a:r>
            <a:r>
              <a:rPr lang="en-US" dirty="0" err="1"/>
              <a:t>soignants</a:t>
            </a:r>
            <a:r>
              <a:rPr lang="en-US" dirty="0"/>
              <a:t> dans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certaine</a:t>
            </a:r>
            <a:r>
              <a:rPr lang="en-US" dirty="0"/>
              <a:t> </a:t>
            </a:r>
            <a:r>
              <a:rPr lang="en-US" dirty="0" err="1"/>
              <a:t>mesure</a:t>
            </a:r>
            <a:r>
              <a:rPr lang="en-US" dirty="0"/>
              <a:t>. Notre </a:t>
            </a:r>
            <a:r>
              <a:rPr lang="en-US" dirty="0" err="1"/>
              <a:t>recensement</a:t>
            </a:r>
            <a:r>
              <a:rPr lang="en-US" dirty="0"/>
              <a:t> de 2015 nous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dit</a:t>
            </a:r>
            <a:r>
              <a:rPr lang="en-US" dirty="0"/>
              <a:t> 1,25 million : </a:t>
            </a:r>
            <a:r>
              <a:rPr lang="en-US" dirty="0" err="1"/>
              <a:t>c'est</a:t>
            </a:r>
            <a:r>
              <a:rPr lang="en-US" dirty="0"/>
              <a:t> </a:t>
            </a:r>
            <a:r>
              <a:rPr lang="en-US" dirty="0" err="1"/>
              <a:t>seulement</a:t>
            </a:r>
            <a:r>
              <a:rPr lang="en-US" dirty="0"/>
              <a:t> les plus de 15 ans. </a:t>
            </a: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Pour les </a:t>
            </a:r>
            <a:r>
              <a:rPr lang="en-US" dirty="0" err="1"/>
              <a:t>moins</a:t>
            </a:r>
            <a:r>
              <a:rPr lang="en-US" dirty="0"/>
              <a:t> de 18 </a:t>
            </a:r>
            <a:r>
              <a:rPr lang="en-US" dirty="0" err="1"/>
              <a:t>ans</a:t>
            </a:r>
            <a:r>
              <a:rPr lang="en-US" dirty="0"/>
              <a:t>, qui </a:t>
            </a:r>
            <a:r>
              <a:rPr lang="en-US" dirty="0" err="1"/>
              <a:t>peuvent</a:t>
            </a:r>
            <a:r>
              <a:rPr lang="en-US" dirty="0"/>
              <a:t> </a:t>
            </a:r>
            <a:r>
              <a:rPr lang="en-US" dirty="0" err="1"/>
              <a:t>être</a:t>
            </a:r>
            <a:r>
              <a:rPr lang="en-US" dirty="0"/>
              <a:t> les plus à </a:t>
            </a:r>
            <a:r>
              <a:rPr lang="en-US" dirty="0" err="1"/>
              <a:t>risque</a:t>
            </a:r>
            <a:r>
              <a:rPr lang="en-US" dirty="0"/>
              <a:t>, nous </a:t>
            </a:r>
            <a:r>
              <a:rPr lang="en-US" dirty="0" err="1"/>
              <a:t>avons</a:t>
            </a:r>
            <a:r>
              <a:rPr lang="en-US" dirty="0"/>
              <a:t> vu des études dans </a:t>
            </a:r>
            <a:r>
              <a:rPr lang="en-US" dirty="0" err="1"/>
              <a:t>plusieurs</a:t>
            </a:r>
            <a:r>
              <a:rPr lang="en-US" dirty="0"/>
              <a:t> pays qui </a:t>
            </a:r>
            <a:r>
              <a:rPr lang="en-US" dirty="0" err="1"/>
              <a:t>indiquent</a:t>
            </a:r>
            <a:r>
              <a:rPr lang="en-US" dirty="0"/>
              <a:t> </a:t>
            </a:r>
            <a:r>
              <a:rPr lang="en-US" dirty="0" err="1"/>
              <a:t>systématiquement</a:t>
            </a:r>
            <a:r>
              <a:rPr lang="en-US" dirty="0"/>
              <a:t> que 10 % </a:t>
            </a:r>
            <a:r>
              <a:rPr lang="en-US" dirty="0" err="1"/>
              <a:t>fournissent</a:t>
            </a:r>
            <a:r>
              <a:rPr lang="en-US" dirty="0"/>
              <a:t> un </a:t>
            </a:r>
            <a:r>
              <a:rPr lang="en-US" dirty="0" err="1"/>
              <a:t>niveau</a:t>
            </a:r>
            <a:r>
              <a:rPr lang="en-US" dirty="0"/>
              <a:t> de </a:t>
            </a:r>
            <a:r>
              <a:rPr lang="en-US" dirty="0" err="1"/>
              <a:t>soins</a:t>
            </a:r>
            <a:r>
              <a:rPr lang="en-US" dirty="0"/>
              <a:t> qui </a:t>
            </a:r>
            <a:r>
              <a:rPr lang="en-US" dirty="0" err="1"/>
              <a:t>leur</a:t>
            </a:r>
            <a:r>
              <a:rPr lang="en-US" dirty="0"/>
              <a:t> pose un </a:t>
            </a:r>
            <a:r>
              <a:rPr lang="en-US" dirty="0" err="1"/>
              <a:t>risque</a:t>
            </a:r>
            <a:r>
              <a:rPr lang="en-US" dirty="0"/>
              <a:t> important et </a:t>
            </a:r>
            <a:r>
              <a:rPr lang="en-US" dirty="0" err="1"/>
              <a:t>qu'ils</a:t>
            </a:r>
            <a:r>
              <a:rPr lang="en-US" dirty="0"/>
              <a:t> </a:t>
            </a:r>
            <a:r>
              <a:rPr lang="en-US" dirty="0" err="1"/>
              <a:t>nécessiteraient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intervention.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37D766-3D78-4B13-9D23-645D34469713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7603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La </a:t>
            </a:r>
            <a:r>
              <a:rPr lang="en-US" dirty="0" err="1"/>
              <a:t>seule</a:t>
            </a:r>
            <a:r>
              <a:rPr lang="en-US" dirty="0"/>
              <a:t> </a:t>
            </a:r>
            <a:r>
              <a:rPr lang="en-US" dirty="0" err="1"/>
              <a:t>constante</a:t>
            </a:r>
            <a:r>
              <a:rPr lang="en-US" dirty="0"/>
              <a:t> </a:t>
            </a:r>
            <a:r>
              <a:rPr lang="en-US" dirty="0" err="1"/>
              <a:t>est</a:t>
            </a:r>
            <a:r>
              <a:rPr lang="en-US" dirty="0"/>
              <a:t> le stress </a:t>
            </a:r>
            <a:r>
              <a:rPr lang="en-US" dirty="0" err="1"/>
              <a:t>exercé</a:t>
            </a:r>
            <a:r>
              <a:rPr lang="en-US" dirty="0"/>
              <a:t> sur </a:t>
            </a:r>
            <a:r>
              <a:rPr lang="en-US" dirty="0" err="1"/>
              <a:t>l'aidant</a:t>
            </a:r>
            <a:r>
              <a:rPr lang="en-US" dirty="0"/>
              <a:t>, qui </a:t>
            </a:r>
            <a:r>
              <a:rPr lang="en-US" dirty="0" err="1"/>
              <a:t>présente</a:t>
            </a:r>
            <a:r>
              <a:rPr lang="en-US" dirty="0"/>
              <a:t> un </a:t>
            </a:r>
            <a:r>
              <a:rPr lang="en-US" dirty="0" err="1"/>
              <a:t>risque</a:t>
            </a:r>
            <a:r>
              <a:rPr lang="en-US" dirty="0"/>
              <a:t> pour </a:t>
            </a:r>
            <a:r>
              <a:rPr lang="en-US" dirty="0" err="1"/>
              <a:t>sa</a:t>
            </a:r>
            <a:r>
              <a:rPr lang="en-US" dirty="0"/>
              <a:t> propre </a:t>
            </a:r>
            <a:r>
              <a:rPr lang="en-US" dirty="0" err="1"/>
              <a:t>santé</a:t>
            </a:r>
            <a:r>
              <a:rPr lang="en-US" dirty="0"/>
              <a:t> </a:t>
            </a:r>
            <a:r>
              <a:rPr lang="en-US" dirty="0" err="1"/>
              <a:t>mentale</a:t>
            </a:r>
            <a:r>
              <a:rPr lang="en-US" dirty="0"/>
              <a:t> 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Pour </a:t>
            </a:r>
            <a:r>
              <a:rPr lang="en-US" dirty="0" err="1"/>
              <a:t>l'addresser</a:t>
            </a:r>
            <a:r>
              <a:rPr lang="en-US" dirty="0"/>
              <a:t>, </a:t>
            </a:r>
          </a:p>
          <a:p>
            <a:r>
              <a:rPr lang="en-US" dirty="0"/>
              <a:t>Cela </a:t>
            </a:r>
            <a:r>
              <a:rPr lang="en-US" dirty="0" err="1"/>
              <a:t>suggère</a:t>
            </a:r>
            <a:r>
              <a:rPr lang="en-US" dirty="0"/>
              <a:t> </a:t>
            </a:r>
            <a:r>
              <a:rPr lang="en-US" dirty="0" err="1"/>
              <a:t>qu'i</a:t>
            </a:r>
            <a:endParaRPr lang="en-US" dirty="0" err="1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37D766-3D78-4B13-9D23-645D34469713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5933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cs typeface="Calibri" panose="020F0502020204030204"/>
              </a:rPr>
              <a:t>On le </a:t>
            </a:r>
            <a:r>
              <a:rPr lang="en-US" dirty="0" err="1">
                <a:cs typeface="Calibri" panose="020F0502020204030204"/>
              </a:rPr>
              <a:t>voit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aussi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clairement</a:t>
            </a:r>
            <a:r>
              <a:rPr lang="en-US" dirty="0">
                <a:cs typeface="Calibri" panose="020F0502020204030204"/>
              </a:rPr>
              <a:t> dans les </a:t>
            </a:r>
            <a:r>
              <a:rPr lang="en-US" dirty="0" err="1">
                <a:cs typeface="Calibri" panose="020F0502020204030204"/>
              </a:rPr>
              <a:t>enjeux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quils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facent</a:t>
            </a:r>
            <a:r>
              <a:rPr lang="en-US" dirty="0">
                <a:cs typeface="Calibri" panose="020F0502020204030204"/>
              </a:rPr>
              <a:t>. </a:t>
            </a: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- construction </a:t>
            </a:r>
            <a:r>
              <a:rPr lang="en-US" dirty="0" err="1">
                <a:cs typeface="Calibri" panose="020F0502020204030204"/>
              </a:rPr>
              <a:t>identitaire</a:t>
            </a:r>
            <a:r>
              <a:rPr lang="en-US" dirty="0">
                <a:cs typeface="Calibri" panose="020F0502020204030204"/>
              </a:rPr>
              <a:t>, on </a:t>
            </a:r>
            <a:r>
              <a:rPr lang="en-US" dirty="0" err="1">
                <a:cs typeface="Calibri" panose="020F0502020204030204"/>
              </a:rPr>
              <a:t>l'abord</a:t>
            </a:r>
            <a:r>
              <a:rPr lang="en-US" dirty="0">
                <a:cs typeface="Calibri" panose="020F0502020204030204"/>
              </a:rPr>
              <a:t> dans </a:t>
            </a:r>
            <a:r>
              <a:rPr lang="en-US" dirty="0" err="1">
                <a:cs typeface="Calibri" panose="020F0502020204030204"/>
              </a:rPr>
              <a:t>tous</a:t>
            </a:r>
            <a:r>
              <a:rPr lang="en-US" dirty="0">
                <a:cs typeface="Calibri" panose="020F0502020204030204"/>
              </a:rPr>
              <a:t> les efforts de </a:t>
            </a:r>
            <a:r>
              <a:rPr lang="en-US" dirty="0" err="1">
                <a:cs typeface="Calibri" panose="020F0502020204030204"/>
              </a:rPr>
              <a:t>sante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mentale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- pas </a:t>
            </a:r>
            <a:r>
              <a:rPr lang="en-US" dirty="0" err="1">
                <a:cs typeface="Calibri" panose="020F0502020204030204"/>
              </a:rPr>
              <a:t>etre</a:t>
            </a:r>
            <a:r>
              <a:rPr lang="en-US" dirty="0">
                <a:cs typeface="Calibri" panose="020F0502020204030204"/>
              </a:rPr>
              <a:t> entendu – </a:t>
            </a:r>
            <a:r>
              <a:rPr lang="en-US" dirty="0" err="1">
                <a:cs typeface="Calibri" panose="020F0502020204030204"/>
              </a:rPr>
              <a:t>c'est</a:t>
            </a:r>
            <a:r>
              <a:rPr lang="en-US" dirty="0">
                <a:cs typeface="Calibri" panose="020F0502020204030204"/>
              </a:rPr>
              <a:t> un </a:t>
            </a:r>
            <a:r>
              <a:rPr lang="en-US" dirty="0" err="1">
                <a:cs typeface="Calibri" panose="020F0502020204030204"/>
              </a:rPr>
              <a:t>probleme</a:t>
            </a:r>
            <a:r>
              <a:rPr lang="en-US" dirty="0">
                <a:cs typeface="Calibri" panose="020F0502020204030204"/>
              </a:rPr>
              <a:t> a cote des </a:t>
            </a:r>
            <a:r>
              <a:rPr lang="en-US" dirty="0" err="1">
                <a:cs typeface="Calibri" panose="020F0502020204030204"/>
              </a:rPr>
              <a:t>professionels</a:t>
            </a:r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- </a:t>
            </a:r>
            <a:r>
              <a:rPr lang="en-US" dirty="0" err="1">
                <a:cs typeface="Calibri" panose="020F0502020204030204"/>
              </a:rPr>
              <a:t>egalement</a:t>
            </a:r>
            <a:r>
              <a:rPr lang="en-US" dirty="0">
                <a:cs typeface="Calibri" panose="020F0502020204030204"/>
              </a:rPr>
              <a:t>, negligee, il faut pas </a:t>
            </a:r>
            <a:r>
              <a:rPr lang="en-US" dirty="0" err="1">
                <a:cs typeface="Calibri" panose="020F0502020204030204"/>
              </a:rPr>
              <a:t>metre</a:t>
            </a:r>
            <a:r>
              <a:rPr lang="en-US" dirty="0">
                <a:cs typeface="Calibri" panose="020F0502020204030204"/>
              </a:rPr>
              <a:t> la </a:t>
            </a:r>
            <a:r>
              <a:rPr lang="en-US" dirty="0" err="1">
                <a:cs typeface="Calibri" panose="020F0502020204030204"/>
              </a:rPr>
              <a:t>responsibilite</a:t>
            </a:r>
            <a:r>
              <a:rPr lang="en-US" dirty="0">
                <a:cs typeface="Calibri" panose="020F0502020204030204"/>
              </a:rPr>
              <a:t> de </a:t>
            </a:r>
            <a:r>
              <a:rPr lang="en-US" dirty="0" err="1">
                <a:cs typeface="Calibri" panose="020F0502020204030204"/>
              </a:rPr>
              <a:t>sidentifier</a:t>
            </a:r>
            <a:r>
              <a:rPr lang="en-US" dirty="0">
                <a:cs typeface="Calibri" panose="020F0502020204030204"/>
              </a:rPr>
              <a:t> sur </a:t>
            </a:r>
            <a:r>
              <a:rPr lang="en-US" dirty="0" err="1">
                <a:cs typeface="Calibri" panose="020F0502020204030204"/>
              </a:rPr>
              <a:t>ces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jeunes</a:t>
            </a:r>
            <a:r>
              <a:rPr lang="en-US" dirty="0">
                <a:cs typeface="Calibri" panose="020F0502020204030204"/>
              </a:rPr>
              <a:t>, je </a:t>
            </a:r>
            <a:r>
              <a:rPr lang="en-US" dirty="0" err="1">
                <a:cs typeface="Calibri" panose="020F0502020204030204"/>
              </a:rPr>
              <a:t>pense</a:t>
            </a:r>
            <a:r>
              <a:rPr lang="en-US" dirty="0">
                <a:cs typeface="Calibri" panose="020F0502020204030204"/>
              </a:rPr>
              <a:t> que demander "</a:t>
            </a:r>
            <a:r>
              <a:rPr lang="en-US" dirty="0" err="1">
                <a:cs typeface="Calibri" panose="020F0502020204030204"/>
              </a:rPr>
              <a:t>c'est</a:t>
            </a:r>
            <a:r>
              <a:rPr lang="en-US" dirty="0">
                <a:cs typeface="Calibri" panose="020F0502020204030204"/>
              </a:rPr>
              <a:t> qui dans </a:t>
            </a:r>
            <a:r>
              <a:rPr lang="en-US" dirty="0" err="1">
                <a:cs typeface="Calibri" panose="020F0502020204030204"/>
              </a:rPr>
              <a:t>ce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famille</a:t>
            </a:r>
            <a:r>
              <a:rPr lang="en-US" dirty="0">
                <a:cs typeface="Calibri" panose="020F0502020204030204"/>
              </a:rPr>
              <a:t> qui </a:t>
            </a:r>
            <a:r>
              <a:rPr lang="en-US" dirty="0" err="1">
                <a:cs typeface="Calibri" panose="020F0502020204030204"/>
              </a:rPr>
              <a:t>prend</a:t>
            </a:r>
            <a:r>
              <a:rPr lang="en-US" dirty="0">
                <a:cs typeface="Calibri" panose="020F0502020204030204"/>
              </a:rPr>
              <a:t> charge des </a:t>
            </a:r>
            <a:r>
              <a:rPr lang="en-US" dirty="0" err="1">
                <a:cs typeface="Calibri" panose="020F0502020204030204"/>
              </a:rPr>
              <a:t>matieres</a:t>
            </a:r>
            <a:r>
              <a:rPr lang="en-US" dirty="0">
                <a:cs typeface="Calibri" panose="020F0502020204030204"/>
              </a:rPr>
              <a:t>? Ou </a:t>
            </a:r>
            <a:r>
              <a:rPr lang="en-US" dirty="0" err="1">
                <a:cs typeface="Calibri" panose="020F0502020204030204"/>
              </a:rPr>
              <a:t>simplement</a:t>
            </a:r>
            <a:r>
              <a:rPr lang="en-US" dirty="0">
                <a:cs typeface="Calibri" panose="020F0502020204030204"/>
              </a:rPr>
              <a:t> y-a-</a:t>
            </a:r>
            <a:r>
              <a:rPr lang="en-US" dirty="0" err="1">
                <a:cs typeface="Calibri" panose="020F0502020204030204"/>
              </a:rPr>
              <a:t>til</a:t>
            </a:r>
            <a:r>
              <a:rPr lang="en-US" dirty="0">
                <a:cs typeface="Calibri" panose="020F0502020204030204"/>
              </a:rPr>
              <a:t> des enfants dans </a:t>
            </a:r>
            <a:r>
              <a:rPr lang="en-US" dirty="0" err="1">
                <a:cs typeface="Calibri" panose="020F0502020204030204"/>
              </a:rPr>
              <a:t>ce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famille</a:t>
            </a:r>
            <a:r>
              <a:rPr lang="en-US" dirty="0">
                <a:cs typeface="Calibri" panose="020F0502020204030204"/>
              </a:rPr>
              <a:t>, </a:t>
            </a:r>
            <a:r>
              <a:rPr lang="en-US" dirty="0" err="1">
                <a:cs typeface="Calibri" panose="020F0502020204030204"/>
              </a:rPr>
              <a:t>est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qu'on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leur</a:t>
            </a:r>
            <a:r>
              <a:rPr lang="en-US" dirty="0">
                <a:cs typeface="Calibri" panose="020F0502020204030204"/>
              </a:rPr>
              <a:t> </a:t>
            </a:r>
            <a:r>
              <a:rPr lang="en-US" dirty="0" err="1">
                <a:cs typeface="Calibri" panose="020F0502020204030204"/>
              </a:rPr>
              <a:t>ont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contactee</a:t>
            </a:r>
            <a:r>
              <a:rPr lang="en-US" dirty="0">
                <a:cs typeface="Calibri" panose="020F0502020204030204"/>
              </a:rPr>
              <a:t>?" </a:t>
            </a:r>
            <a:r>
              <a:rPr lang="en-US" dirty="0" err="1">
                <a:cs typeface="Calibri" panose="020F0502020204030204"/>
              </a:rPr>
              <a:t>Devrait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etre</a:t>
            </a:r>
            <a:r>
              <a:rPr lang="en-US" dirty="0">
                <a:cs typeface="Calibri" panose="020F0502020204030204"/>
              </a:rPr>
              <a:t> plus </a:t>
            </a:r>
            <a:r>
              <a:rPr lang="en-US" dirty="0" err="1">
                <a:cs typeface="Calibri" panose="020F0502020204030204"/>
              </a:rPr>
              <a:t>commun</a:t>
            </a:r>
            <a:endParaRPr lang="en-US" dirty="0">
              <a:cs typeface="Calibri" panose="020F0502020204030204"/>
            </a:endParaRPr>
          </a:p>
          <a:p>
            <a:endParaRPr lang="en-US" dirty="0">
              <a:cs typeface="Calibri" panose="020F0502020204030204"/>
            </a:endParaRPr>
          </a:p>
          <a:p>
            <a:r>
              <a:rPr lang="en-US" dirty="0">
                <a:cs typeface="Calibri" panose="020F0502020204030204"/>
              </a:rPr>
              <a:t>- </a:t>
            </a:r>
            <a:r>
              <a:rPr lang="en-US" dirty="0" err="1">
                <a:cs typeface="Calibri" panose="020F0502020204030204"/>
              </a:rPr>
              <a:t>comme</a:t>
            </a:r>
            <a:r>
              <a:rPr lang="en-US" dirty="0">
                <a:cs typeface="Calibri" panose="020F0502020204030204"/>
              </a:rPr>
              <a:t> ca, on </a:t>
            </a:r>
            <a:r>
              <a:rPr lang="en-US" dirty="0" err="1">
                <a:cs typeface="Calibri" panose="020F0502020204030204"/>
              </a:rPr>
              <a:t>peut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leur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offrir</a:t>
            </a:r>
            <a:r>
              <a:rPr lang="en-US" dirty="0">
                <a:cs typeface="Calibri" panose="020F0502020204030204"/>
              </a:rPr>
              <a:t> le service </a:t>
            </a:r>
            <a:r>
              <a:rPr lang="en-US" dirty="0" err="1">
                <a:cs typeface="Calibri" panose="020F0502020204030204"/>
              </a:rPr>
              <a:t>quon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sait</a:t>
            </a:r>
            <a:r>
              <a:rPr lang="en-US" dirty="0">
                <a:cs typeface="Calibri" panose="020F0502020204030204"/>
              </a:rPr>
              <a:t> que ca </a:t>
            </a:r>
            <a:r>
              <a:rPr lang="en-US" dirty="0" err="1">
                <a:cs typeface="Calibri" panose="020F0502020204030204"/>
              </a:rPr>
              <a:t>marche</a:t>
            </a:r>
            <a:r>
              <a:rPr lang="en-US" dirty="0">
                <a:cs typeface="Calibri" panose="020F0502020204030204"/>
              </a:rPr>
              <a:t> : </a:t>
            </a:r>
            <a:r>
              <a:rPr lang="en-US" dirty="0" err="1">
                <a:cs typeface="Calibri" panose="020F0502020204030204"/>
              </a:rPr>
              <a:t>c'est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leur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ecouter</a:t>
            </a:r>
            <a:r>
              <a:rPr lang="en-US" dirty="0">
                <a:cs typeface="Calibri" panose="020F0502020204030204"/>
              </a:rPr>
              <a:t>. Pour que </a:t>
            </a:r>
            <a:r>
              <a:rPr lang="en-US" dirty="0" err="1">
                <a:cs typeface="Calibri" panose="020F0502020204030204"/>
              </a:rPr>
              <a:t>leur</a:t>
            </a:r>
            <a:r>
              <a:rPr lang="en-US" dirty="0">
                <a:cs typeface="Calibri" panose="020F0502020204030204"/>
              </a:rPr>
              <a:t> situation y plus un secret. </a:t>
            </a:r>
            <a:r>
              <a:rPr lang="en-US" dirty="0" err="1">
                <a:cs typeface="Calibri" panose="020F0502020204030204"/>
              </a:rPr>
              <a:t>Enlever</a:t>
            </a:r>
            <a:r>
              <a:rPr lang="en-US" dirty="0">
                <a:cs typeface="Calibri" panose="020F0502020204030204"/>
              </a:rPr>
              <a:t> des taches </a:t>
            </a:r>
            <a:r>
              <a:rPr lang="en-US" dirty="0" err="1">
                <a:cs typeface="Calibri" panose="020F0502020204030204"/>
              </a:rPr>
              <a:t>ou</a:t>
            </a:r>
            <a:r>
              <a:rPr lang="en-US" dirty="0">
                <a:cs typeface="Calibri" panose="020F0502020204030204"/>
              </a:rPr>
              <a:t> donner un </a:t>
            </a:r>
            <a:r>
              <a:rPr lang="en-US" dirty="0" err="1">
                <a:cs typeface="Calibri" panose="020F0502020204030204"/>
              </a:rPr>
              <a:t>repit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37D766-3D78-4B13-9D23-645D34469713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171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premier </a:t>
            </a:r>
            <a:r>
              <a:rPr lang="en-US" dirty="0" err="1"/>
              <a:t>comprendre</a:t>
            </a:r>
            <a:r>
              <a:rPr lang="en-US" dirty="0"/>
              <a:t> que la </a:t>
            </a:r>
            <a:r>
              <a:rPr lang="en-US" dirty="0" err="1"/>
              <a:t>jeune</a:t>
            </a:r>
            <a:r>
              <a:rPr lang="en-US" dirty="0"/>
              <a:t> aidance, </a:t>
            </a:r>
            <a:r>
              <a:rPr lang="en-US" dirty="0" err="1"/>
              <a:t>c'est</a:t>
            </a:r>
            <a:r>
              <a:rPr lang="en-US" dirty="0"/>
              <a:t> 2 choses : </a:t>
            </a: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 err="1"/>
              <a:t>C'est</a:t>
            </a:r>
            <a:r>
              <a:rPr lang="en-US" dirty="0"/>
              <a:t> la base la plus naturelle et la plus </a:t>
            </a:r>
            <a:r>
              <a:rPr lang="en-US" dirty="0" err="1"/>
              <a:t>fondamentale</a:t>
            </a:r>
            <a:r>
              <a:rPr lang="en-US" dirty="0"/>
              <a:t> de la </a:t>
            </a:r>
            <a:r>
              <a:rPr lang="en-US" dirty="0" err="1"/>
              <a:t>façon</a:t>
            </a:r>
            <a:r>
              <a:rPr lang="en-US" dirty="0"/>
              <a:t> </a:t>
            </a:r>
            <a:r>
              <a:rPr lang="en-US" dirty="0" err="1"/>
              <a:t>dont</a:t>
            </a:r>
            <a:r>
              <a:rPr lang="en-US" dirty="0"/>
              <a:t> nous </a:t>
            </a:r>
            <a:r>
              <a:rPr lang="en-US" dirty="0" err="1"/>
              <a:t>enseignons</a:t>
            </a:r>
            <a:r>
              <a:rPr lang="en-US" dirty="0"/>
              <a:t> aux enfants </a:t>
            </a:r>
            <a:r>
              <a:rPr lang="en-US" dirty="0" err="1"/>
              <a:t>l'interdépendance</a:t>
            </a:r>
            <a:r>
              <a:rPr lang="en-US" dirty="0"/>
              <a:t>, </a:t>
            </a:r>
            <a:r>
              <a:rPr lang="en-US" dirty="0" err="1"/>
              <a:t>l'amour</a:t>
            </a:r>
            <a:r>
              <a:rPr lang="en-US" dirty="0"/>
              <a:t> et la </a:t>
            </a:r>
            <a:r>
              <a:rPr lang="en-US" dirty="0" err="1"/>
              <a:t>bienveillance</a:t>
            </a:r>
            <a:r>
              <a:rPr lang="en-US" dirty="0"/>
              <a:t>. Il y a un </a:t>
            </a:r>
            <a:r>
              <a:rPr lang="en-US" dirty="0" err="1"/>
              <a:t>niveau</a:t>
            </a:r>
            <a:r>
              <a:rPr lang="en-US" dirty="0"/>
              <a:t> </a:t>
            </a:r>
            <a:r>
              <a:rPr lang="en-US" dirty="0" err="1"/>
              <a:t>d'attention</a:t>
            </a:r>
            <a:r>
              <a:rPr lang="en-US" dirty="0"/>
              <a:t> des </a:t>
            </a:r>
            <a:r>
              <a:rPr lang="en-US" dirty="0" err="1"/>
              <a:t>jeunes</a:t>
            </a:r>
            <a:r>
              <a:rPr lang="en-US" dirty="0"/>
              <a:t> qui </a:t>
            </a:r>
            <a:r>
              <a:rPr lang="en-US" dirty="0" err="1"/>
              <a:t>est</a:t>
            </a:r>
            <a:r>
              <a:rPr lang="en-US" dirty="0"/>
              <a:t> plus que correct.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 err="1"/>
              <a:t>C'est</a:t>
            </a:r>
            <a:r>
              <a:rPr lang="en-US" dirty="0"/>
              <a:t> </a:t>
            </a:r>
            <a:r>
              <a:rPr lang="en-US" dirty="0" err="1"/>
              <a:t>aussi</a:t>
            </a:r>
            <a:r>
              <a:rPr lang="en-US" dirty="0"/>
              <a:t> un </a:t>
            </a:r>
            <a:r>
              <a:rPr lang="en-US" dirty="0" err="1"/>
              <a:t>symptôme</a:t>
            </a:r>
            <a:r>
              <a:rPr lang="en-US" dirty="0"/>
              <a:t> du manque de </a:t>
            </a:r>
            <a:r>
              <a:rPr lang="en-US" dirty="0" err="1"/>
              <a:t>soins</a:t>
            </a:r>
            <a:r>
              <a:rPr lang="en-US" dirty="0"/>
              <a:t> </a:t>
            </a:r>
            <a:r>
              <a:rPr lang="en-US" dirty="0" err="1"/>
              <a:t>adéquats</a:t>
            </a:r>
            <a:r>
              <a:rPr lang="en-US" dirty="0"/>
              <a:t> de </a:t>
            </a:r>
            <a:r>
              <a:rPr lang="en-US" dirty="0" err="1"/>
              <a:t>nos</a:t>
            </a:r>
            <a:r>
              <a:rPr lang="en-US" dirty="0"/>
              <a:t> </a:t>
            </a:r>
            <a:r>
              <a:rPr lang="en-US" dirty="0" err="1"/>
              <a:t>systèmes</a:t>
            </a:r>
            <a:r>
              <a:rPr lang="en-US" dirty="0"/>
              <a:t> de </a:t>
            </a:r>
            <a:r>
              <a:rPr lang="en-US" dirty="0" err="1"/>
              <a:t>santé</a:t>
            </a:r>
            <a:r>
              <a:rPr lang="en-US" dirty="0"/>
              <a:t> et de services </a:t>
            </a:r>
            <a:r>
              <a:rPr lang="en-US" dirty="0" err="1"/>
              <a:t>sociaux</a:t>
            </a:r>
            <a:r>
              <a:rPr lang="en-US" dirty="0"/>
              <a:t> et de </a:t>
            </a:r>
            <a:r>
              <a:rPr lang="en-US" dirty="0" err="1"/>
              <a:t>nos</a:t>
            </a:r>
            <a:r>
              <a:rPr lang="en-US" dirty="0"/>
              <a:t> </a:t>
            </a:r>
            <a:r>
              <a:rPr lang="en-US" dirty="0" err="1"/>
              <a:t>politiciens</a:t>
            </a:r>
            <a:r>
              <a:rPr lang="en-US" dirty="0"/>
              <a:t>. Il ne </a:t>
            </a:r>
            <a:r>
              <a:rPr lang="en-US" dirty="0" err="1"/>
              <a:t>devrait</a:t>
            </a:r>
            <a:r>
              <a:rPr lang="en-US" dirty="0"/>
              <a:t> pas y </a:t>
            </a:r>
            <a:r>
              <a:rPr lang="en-US" dirty="0" err="1"/>
              <a:t>avoir</a:t>
            </a:r>
            <a:r>
              <a:rPr lang="en-US" dirty="0"/>
              <a:t> </a:t>
            </a:r>
            <a:r>
              <a:rPr lang="en-US" dirty="0" err="1"/>
              <a:t>d'enfants</a:t>
            </a:r>
            <a:r>
              <a:rPr lang="en-US" dirty="0"/>
              <a:t> </a:t>
            </a:r>
            <a:r>
              <a:rPr lang="en-US" dirty="0" err="1"/>
              <a:t>risquant</a:t>
            </a:r>
            <a:r>
              <a:rPr lang="en-US" dirty="0"/>
              <a:t> </a:t>
            </a:r>
            <a:r>
              <a:rPr lang="en-US" dirty="0" err="1"/>
              <a:t>leur</a:t>
            </a:r>
            <a:r>
              <a:rPr lang="en-US" dirty="0"/>
              <a:t> </a:t>
            </a:r>
            <a:r>
              <a:rPr lang="en-US" dirty="0" err="1"/>
              <a:t>sécurité</a:t>
            </a:r>
            <a:r>
              <a:rPr lang="en-US" dirty="0"/>
              <a:t> physique pour faire le travail </a:t>
            </a:r>
            <a:r>
              <a:rPr lang="en-US" dirty="0" err="1"/>
              <a:t>d'infirmières</a:t>
            </a:r>
            <a:r>
              <a:rPr lang="en-US" dirty="0"/>
              <a:t> à domicile.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37D766-3D78-4B13-9D23-645D34469713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639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C'est</a:t>
            </a:r>
            <a:r>
              <a:rPr lang="en-US" dirty="0"/>
              <a:t> </a:t>
            </a:r>
            <a:r>
              <a:rPr lang="en-US" dirty="0" err="1"/>
              <a:t>pourquoi</a:t>
            </a:r>
            <a:r>
              <a:rPr lang="en-US" dirty="0"/>
              <a:t> la </a:t>
            </a:r>
            <a:r>
              <a:rPr lang="en-US" dirty="0" err="1"/>
              <a:t>prévention</a:t>
            </a:r>
            <a:r>
              <a:rPr lang="en-US" dirty="0"/>
              <a:t> </a:t>
            </a:r>
            <a:r>
              <a:rPr lang="en-US" dirty="0" err="1"/>
              <a:t>occupe</a:t>
            </a:r>
            <a:r>
              <a:rPr lang="en-US" dirty="0"/>
              <a:t> la première place sur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liste</a:t>
            </a:r>
            <a:r>
              <a:rPr lang="en-US" dirty="0"/>
              <a:t>. Il ne </a:t>
            </a:r>
            <a:r>
              <a:rPr lang="en-US" dirty="0" err="1"/>
              <a:t>devrait</a:t>
            </a:r>
            <a:r>
              <a:rPr lang="en-US" dirty="0"/>
              <a:t> pas y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d'enfants</a:t>
            </a:r>
            <a:r>
              <a:rPr lang="en-US" dirty="0"/>
              <a:t> </a:t>
            </a:r>
            <a:r>
              <a:rPr lang="en-US" dirty="0" err="1"/>
              <a:t>risquant</a:t>
            </a:r>
            <a:r>
              <a:rPr lang="en-US" dirty="0"/>
              <a:t> </a:t>
            </a:r>
            <a:r>
              <a:rPr lang="en-US" dirty="0" err="1"/>
              <a:t>leur</a:t>
            </a:r>
            <a:r>
              <a:rPr lang="en-US" dirty="0"/>
              <a:t> </a:t>
            </a:r>
            <a:r>
              <a:rPr lang="en-US" dirty="0" err="1"/>
              <a:t>sécurité</a:t>
            </a:r>
            <a:r>
              <a:rPr lang="en-US" dirty="0"/>
              <a:t> physique pour faire le travail </a:t>
            </a:r>
            <a:r>
              <a:rPr lang="en-US" dirty="0" err="1"/>
              <a:t>d'infirmières</a:t>
            </a:r>
            <a:r>
              <a:rPr lang="en-US" dirty="0"/>
              <a:t> à domicile.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Compte </a:t>
            </a:r>
            <a:r>
              <a:rPr lang="en-US" dirty="0" err="1"/>
              <a:t>tenu</a:t>
            </a:r>
            <a:r>
              <a:rPr lang="en-US" dirty="0"/>
              <a:t> de la </a:t>
            </a:r>
            <a:r>
              <a:rPr lang="en-US" dirty="0" err="1"/>
              <a:t>prévalence</a:t>
            </a:r>
            <a:r>
              <a:rPr lang="en-US" dirty="0"/>
              <a:t>, 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de </a:t>
            </a:r>
            <a:r>
              <a:rPr lang="en-US" dirty="0" err="1"/>
              <a:t>soutien</a:t>
            </a:r>
            <a:r>
              <a:rPr lang="en-US" dirty="0"/>
              <a:t>, et </a:t>
            </a:r>
            <a:r>
              <a:rPr lang="en-US" dirty="0" err="1"/>
              <a:t>compte</a:t>
            </a:r>
            <a:r>
              <a:rPr lang="en-US" dirty="0"/>
              <a:t> </a:t>
            </a:r>
            <a:r>
              <a:rPr lang="en-US" dirty="0" err="1"/>
              <a:t>tenu</a:t>
            </a:r>
            <a:r>
              <a:rPr lang="en-US" dirty="0"/>
              <a:t> du manque </a:t>
            </a:r>
            <a:r>
              <a:rPr lang="en-US" dirty="0" err="1"/>
              <a:t>d'auto</a:t>
            </a:r>
            <a:r>
              <a:rPr lang="en-US" dirty="0"/>
              <a:t>-identification, nous </a:t>
            </a:r>
            <a:r>
              <a:rPr lang="en-US" dirty="0" err="1"/>
              <a:t>avons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 </a:t>
            </a:r>
            <a:r>
              <a:rPr lang="en-US" dirty="0" err="1"/>
              <a:t>qu'il</a:t>
            </a:r>
            <a:r>
              <a:rPr lang="en-US" dirty="0"/>
              <a:t> </a:t>
            </a:r>
            <a:r>
              <a:rPr lang="en-US" dirty="0" err="1"/>
              <a:t>soit</a:t>
            </a:r>
            <a:r>
              <a:rPr lang="en-US" dirty="0"/>
              <a:t> dans </a:t>
            </a:r>
            <a:r>
              <a:rPr lang="en-US" dirty="0" err="1"/>
              <a:t>tous</a:t>
            </a:r>
            <a:r>
              <a:rPr lang="en-US" dirty="0"/>
              <a:t> les </a:t>
            </a:r>
            <a:r>
              <a:rPr lang="en-US" dirty="0" err="1"/>
              <a:t>domaines</a:t>
            </a:r>
            <a:r>
              <a:rPr lang="en-US" dirty="0"/>
              <a:t> </a:t>
            </a:r>
            <a:r>
              <a:rPr lang="en-US" dirty="0" err="1"/>
              <a:t>où</a:t>
            </a:r>
            <a:r>
              <a:rPr lang="en-US" dirty="0"/>
              <a:t> les </a:t>
            </a:r>
            <a:r>
              <a:rPr lang="en-US" dirty="0" err="1"/>
              <a:t>jeunes</a:t>
            </a:r>
            <a:r>
              <a:rPr lang="en-US" dirty="0"/>
              <a:t> se </a:t>
            </a:r>
            <a:r>
              <a:rPr lang="en-US" dirty="0" err="1"/>
              <a:t>trouvent</a:t>
            </a:r>
            <a:r>
              <a:rPr lang="en-US" dirty="0"/>
              <a:t> </a:t>
            </a:r>
            <a:r>
              <a:rPr lang="en-US" dirty="0" err="1"/>
              <a:t>afin</a:t>
            </a:r>
            <a:r>
              <a:rPr lang="en-US" dirty="0"/>
              <a:t> </a:t>
            </a:r>
            <a:r>
              <a:rPr lang="en-US" dirty="0" err="1"/>
              <a:t>qu'il</a:t>
            </a:r>
            <a:r>
              <a:rPr lang="en-US" dirty="0"/>
              <a:t> </a:t>
            </a:r>
            <a:r>
              <a:rPr lang="en-US" dirty="0" err="1"/>
              <a:t>n'y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pas de </a:t>
            </a:r>
            <a:r>
              <a:rPr lang="en-US" dirty="0" err="1"/>
              <a:t>mauvaise</a:t>
            </a:r>
            <a:r>
              <a:rPr lang="en-US" dirty="0"/>
              <a:t> </a:t>
            </a:r>
            <a:r>
              <a:rPr lang="en-US" dirty="0" err="1"/>
              <a:t>porte</a:t>
            </a:r>
            <a:r>
              <a:rPr lang="en-US" dirty="0"/>
              <a:t> pour </a:t>
            </a:r>
            <a:r>
              <a:rPr lang="en-US" dirty="0" err="1"/>
              <a:t>eux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endParaRPr lang="en-US" dirty="0"/>
          </a:p>
          <a:p>
            <a:r>
              <a:rPr lang="en-US" dirty="0"/>
              <a:t> </a:t>
            </a:r>
            <a:r>
              <a:rPr lang="en-US" dirty="0" err="1"/>
              <a:t>Ils</a:t>
            </a:r>
            <a:r>
              <a:rPr lang="en-US" dirty="0"/>
              <a:t> </a:t>
            </a:r>
            <a:r>
              <a:rPr lang="en-US" dirty="0" err="1"/>
              <a:t>méritent</a:t>
            </a:r>
            <a:r>
              <a:rPr lang="en-US" dirty="0"/>
              <a:t> d'être </a:t>
            </a:r>
            <a:r>
              <a:rPr lang="en-US" dirty="0" err="1"/>
              <a:t>reconnus</a:t>
            </a:r>
            <a:r>
              <a:rPr lang="en-US" dirty="0"/>
              <a:t> à </a:t>
            </a:r>
            <a:r>
              <a:rPr lang="en-US" dirty="0" err="1"/>
              <a:t>l'école</a:t>
            </a:r>
            <a:r>
              <a:rPr lang="en-US" dirty="0"/>
              <a:t> (</a:t>
            </a:r>
            <a:r>
              <a:rPr lang="en-US" dirty="0" err="1"/>
              <a:t>flexibilité</a:t>
            </a:r>
            <a:r>
              <a:rPr lang="en-US" dirty="0"/>
              <a:t>, orientation, conseil), dans le </a:t>
            </a:r>
            <a:r>
              <a:rPr lang="en-US" dirty="0" err="1"/>
              <a:t>système</a:t>
            </a:r>
            <a:r>
              <a:rPr lang="en-US" dirty="0"/>
              <a:t> de </a:t>
            </a:r>
            <a:r>
              <a:rPr lang="en-US" dirty="0" err="1"/>
              <a:t>santé</a:t>
            </a:r>
            <a:r>
              <a:rPr lang="en-US" dirty="0"/>
              <a:t> (</a:t>
            </a:r>
            <a:r>
              <a:rPr lang="en-US" dirty="0" err="1"/>
              <a:t>l'opinion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valorisée</a:t>
            </a:r>
            <a:r>
              <a:rPr lang="en-US" dirty="0"/>
              <a:t>, se </a:t>
            </a:r>
            <a:r>
              <a:rPr lang="en-US" dirty="0" err="1"/>
              <a:t>voit</a:t>
            </a:r>
            <a:r>
              <a:rPr lang="en-US" dirty="0"/>
              <a:t> proposer des </a:t>
            </a:r>
            <a:r>
              <a:rPr lang="en-US" dirty="0" err="1"/>
              <a:t>ressources</a:t>
            </a:r>
            <a:r>
              <a:rPr lang="en-US" dirty="0"/>
              <a:t> de </a:t>
            </a:r>
            <a:r>
              <a:rPr lang="en-US" dirty="0" err="1"/>
              <a:t>soutien</a:t>
            </a:r>
            <a:r>
              <a:rPr lang="en-US" dirty="0"/>
              <a:t> par les pairs, on </a:t>
            </a:r>
            <a:r>
              <a:rPr lang="en-US" dirty="0" err="1"/>
              <a:t>lui</a:t>
            </a:r>
            <a:r>
              <a:rPr lang="en-US" dirty="0"/>
              <a:t> </a:t>
            </a:r>
            <a:r>
              <a:rPr lang="en-US" dirty="0" err="1"/>
              <a:t>demande</a:t>
            </a:r>
            <a:r>
              <a:rPr lang="en-US" dirty="0"/>
              <a:t> </a:t>
            </a:r>
            <a:r>
              <a:rPr lang="en-US" dirty="0" err="1"/>
              <a:t>s'il</a:t>
            </a:r>
            <a:r>
              <a:rPr lang="en-US" dirty="0"/>
              <a:t> y a des </a:t>
            </a:r>
            <a:r>
              <a:rPr lang="en-US" dirty="0" err="1"/>
              <a:t>tâches</a:t>
            </a:r>
            <a:r>
              <a:rPr lang="en-US" dirty="0"/>
              <a:t> </a:t>
            </a:r>
            <a:r>
              <a:rPr lang="en-US" dirty="0" err="1"/>
              <a:t>qu'un</a:t>
            </a:r>
            <a:r>
              <a:rPr lang="en-US" dirty="0"/>
              <a:t> </a:t>
            </a:r>
            <a:r>
              <a:rPr lang="en-US" dirty="0" err="1"/>
              <a:t>professionnel</a:t>
            </a:r>
            <a:r>
              <a:rPr lang="en-US" dirty="0"/>
              <a:t> </a:t>
            </a:r>
            <a:r>
              <a:rPr lang="en-US" dirty="0" err="1"/>
              <a:t>pourrait</a:t>
            </a:r>
            <a:r>
              <a:rPr lang="en-US" dirty="0"/>
              <a:t> faire pour </a:t>
            </a:r>
            <a:r>
              <a:rPr lang="en-US" dirty="0" err="1"/>
              <a:t>eux</a:t>
            </a:r>
            <a:r>
              <a:rPr lang="en-US" dirty="0"/>
              <a:t>), et dans le </a:t>
            </a:r>
            <a:r>
              <a:rPr lang="en-US" dirty="0" err="1"/>
              <a:t>secteur</a:t>
            </a:r>
            <a:r>
              <a:rPr lang="en-US" dirty="0"/>
              <a:t> </a:t>
            </a:r>
            <a:r>
              <a:rPr lang="en-US" dirty="0" err="1"/>
              <a:t>communautaire</a:t>
            </a:r>
            <a:r>
              <a:rPr lang="en-US" dirty="0"/>
              <a:t> (pour </a:t>
            </a:r>
            <a:r>
              <a:rPr lang="en-US" dirty="0" err="1"/>
              <a:t>fournir</a:t>
            </a:r>
            <a:r>
              <a:rPr lang="en-US" dirty="0"/>
              <a:t> des conseils, des </a:t>
            </a:r>
            <a:r>
              <a:rPr lang="en-US" dirty="0" err="1"/>
              <a:t>références</a:t>
            </a:r>
            <a:r>
              <a:rPr lang="en-US" dirty="0"/>
              <a:t>, des </a:t>
            </a:r>
            <a:r>
              <a:rPr lang="en-US" dirty="0" err="1"/>
              <a:t>informations</a:t>
            </a:r>
            <a:r>
              <a:rPr lang="en-US" dirty="0"/>
              <a:t> et des </a:t>
            </a:r>
            <a:r>
              <a:rPr lang="en-US" dirty="0" err="1"/>
              <a:t>oreilles</a:t>
            </a:r>
            <a:r>
              <a:rPr lang="en-US" dirty="0"/>
              <a:t> </a:t>
            </a:r>
            <a:r>
              <a:rPr lang="en-US" dirty="0" err="1"/>
              <a:t>attentives</a:t>
            </a:r>
            <a:r>
              <a:rPr lang="en-US" dirty="0"/>
              <a:t> </a:t>
            </a:r>
            <a:r>
              <a:rPr lang="en-US" dirty="0" err="1"/>
              <a:t>adaptés</a:t>
            </a:r>
            <a:r>
              <a:rPr lang="en-US" dirty="0"/>
              <a:t> à la culture </a:t>
            </a:r>
            <a:r>
              <a:rPr lang="en-US" dirty="0" err="1"/>
              <a:t>ou</a:t>
            </a:r>
            <a:r>
              <a:rPr lang="en-US" dirty="0"/>
              <a:t> </a:t>
            </a:r>
            <a:r>
              <a:rPr lang="en-US" dirty="0" err="1"/>
              <a:t>contexte</a:t>
            </a:r>
            <a:r>
              <a:rPr lang="en-US" dirty="0"/>
              <a:t>).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 err="1"/>
              <a:t>Enfin</a:t>
            </a:r>
            <a:r>
              <a:rPr lang="en-US" dirty="0"/>
              <a:t>, nous </a:t>
            </a:r>
            <a:r>
              <a:rPr lang="en-US" dirty="0" err="1"/>
              <a:t>devons</a:t>
            </a:r>
            <a:r>
              <a:rPr lang="en-US" dirty="0"/>
              <a:t> </a:t>
            </a:r>
            <a:r>
              <a:rPr lang="en-US" dirty="0" err="1"/>
              <a:t>sensibiliser</a:t>
            </a:r>
            <a:r>
              <a:rPr lang="en-US" dirty="0"/>
              <a:t>. </a:t>
            </a:r>
            <a:r>
              <a:rPr lang="en-US" dirty="0" err="1"/>
              <a:t>J'ai</a:t>
            </a:r>
            <a:r>
              <a:rPr lang="en-US" dirty="0"/>
              <a:t> déjà </a:t>
            </a:r>
            <a:r>
              <a:rPr lang="en-US" dirty="0" err="1"/>
              <a:t>dit</a:t>
            </a:r>
            <a:r>
              <a:rPr lang="en-US" dirty="0"/>
              <a:t> que le </a:t>
            </a:r>
            <a:r>
              <a:rPr lang="en-US" dirty="0" err="1"/>
              <a:t>responsabilte</a:t>
            </a:r>
            <a:r>
              <a:rPr lang="en-US" dirty="0"/>
              <a:t> de </a:t>
            </a:r>
            <a:r>
              <a:rPr lang="en-US" dirty="0" err="1"/>
              <a:t>s'identifier</a:t>
            </a:r>
            <a:r>
              <a:rPr lang="en-US" dirty="0"/>
              <a:t> ne </a:t>
            </a:r>
            <a:r>
              <a:rPr lang="en-US" dirty="0" err="1"/>
              <a:t>peut</a:t>
            </a:r>
            <a:r>
              <a:rPr lang="en-US" dirty="0"/>
              <a:t> pas </a:t>
            </a:r>
            <a:r>
              <a:rPr lang="en-US" dirty="0" err="1"/>
              <a:t>incomber</a:t>
            </a:r>
            <a:r>
              <a:rPr lang="en-US" dirty="0"/>
              <a:t> aux </a:t>
            </a:r>
            <a:r>
              <a:rPr lang="en-US" dirty="0" err="1"/>
              <a:t>jeunes</a:t>
            </a:r>
            <a:r>
              <a:rPr lang="en-US" dirty="0"/>
              <a:t>. Beaucoup </a:t>
            </a:r>
            <a:r>
              <a:rPr lang="en-US" dirty="0" err="1"/>
              <a:t>d'entre</a:t>
            </a:r>
            <a:r>
              <a:rPr lang="en-US" dirty="0"/>
              <a:t>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savent</a:t>
            </a:r>
            <a:r>
              <a:rPr lang="en-US" dirty="0"/>
              <a:t> que </a:t>
            </a:r>
            <a:r>
              <a:rPr lang="en-US" dirty="0" err="1"/>
              <a:t>c'est</a:t>
            </a:r>
            <a:r>
              <a:rPr lang="en-US" dirty="0"/>
              <a:t> un voyage, accepter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êtes</a:t>
            </a:r>
            <a:r>
              <a:rPr lang="en-US" dirty="0"/>
              <a:t> un </a:t>
            </a:r>
            <a:r>
              <a:rPr lang="en-US" dirty="0" err="1"/>
              <a:t>soignant</a:t>
            </a:r>
            <a:r>
              <a:rPr lang="en-US" dirty="0"/>
              <a:t> à un </a:t>
            </a:r>
            <a:r>
              <a:rPr lang="en-US" dirty="0" err="1"/>
              <a:t>âge</a:t>
            </a:r>
            <a:r>
              <a:rPr lang="en-US" dirty="0"/>
              <a:t> plus </a:t>
            </a:r>
            <a:r>
              <a:rPr lang="en-US" dirty="0" err="1"/>
              <a:t>jeune</a:t>
            </a:r>
            <a:r>
              <a:rPr lang="en-US" dirty="0"/>
              <a:t> que « la </a:t>
            </a:r>
            <a:r>
              <a:rPr lang="en-US" dirty="0" err="1"/>
              <a:t>normale</a:t>
            </a:r>
            <a:r>
              <a:rPr lang="en-US" dirty="0"/>
              <a:t> » et nous </a:t>
            </a:r>
            <a:r>
              <a:rPr lang="en-US" dirty="0" err="1"/>
              <a:t>pouvons</a:t>
            </a:r>
            <a:r>
              <a:rPr lang="en-US" dirty="0"/>
              <a:t> </a:t>
            </a:r>
            <a:r>
              <a:rPr lang="en-US" dirty="0" err="1"/>
              <a:t>réduire</a:t>
            </a:r>
            <a:r>
              <a:rPr lang="en-US" dirty="0"/>
              <a:t> </a:t>
            </a:r>
            <a:r>
              <a:rPr lang="en-US" dirty="0" err="1"/>
              <a:t>cette</a:t>
            </a:r>
            <a:r>
              <a:rPr lang="en-US" dirty="0"/>
              <a:t> </a:t>
            </a:r>
            <a:r>
              <a:rPr lang="en-US" dirty="0" err="1"/>
              <a:t>stigmatisation</a:t>
            </a:r>
            <a:r>
              <a:rPr lang="en-US" dirty="0"/>
              <a:t> </a:t>
            </a:r>
            <a:r>
              <a:rPr lang="en-US" dirty="0" err="1"/>
              <a:t>ou</a:t>
            </a:r>
            <a:r>
              <a:rPr lang="en-US" dirty="0"/>
              <a:t> donner aux gens le </a:t>
            </a:r>
            <a:r>
              <a:rPr lang="en-US" dirty="0" err="1"/>
              <a:t>langage</a:t>
            </a:r>
            <a:r>
              <a:rPr lang="en-US" dirty="0"/>
              <a:t> pour </a:t>
            </a:r>
            <a:r>
              <a:rPr lang="en-US" dirty="0" err="1"/>
              <a:t>décrire</a:t>
            </a:r>
            <a:r>
              <a:rPr lang="en-US" dirty="0"/>
              <a:t> </a:t>
            </a:r>
            <a:r>
              <a:rPr lang="en-US" dirty="0" err="1"/>
              <a:t>leurs</a:t>
            </a:r>
            <a:r>
              <a:rPr lang="en-US" dirty="0"/>
              <a:t> </a:t>
            </a:r>
            <a:r>
              <a:rPr lang="en-US" dirty="0" err="1"/>
              <a:t>expériences</a:t>
            </a:r>
            <a:r>
              <a:rPr lang="en-US" dirty="0"/>
              <a:t> plus </a:t>
            </a:r>
            <a:r>
              <a:rPr lang="en-US" dirty="0" err="1"/>
              <a:t>tôt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Je </a:t>
            </a:r>
            <a:r>
              <a:rPr lang="en-US" dirty="0" err="1"/>
              <a:t>veux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prendre un moment pour dire que : </a:t>
            </a:r>
          </a:p>
          <a:p>
            <a:r>
              <a:rPr lang="en-US" dirty="0">
                <a:cs typeface="Calibri"/>
              </a:rPr>
              <a:t>Tout au debut du recherche</a:t>
            </a:r>
            <a:endParaRPr lang="en-US" dirty="0"/>
          </a:p>
          <a:p>
            <a:r>
              <a:rPr lang="en-US" dirty="0"/>
              <a:t>Nous </a:t>
            </a:r>
            <a:r>
              <a:rPr lang="en-US" dirty="0" err="1"/>
              <a:t>risquons</a:t>
            </a:r>
            <a:r>
              <a:rPr lang="en-US" dirty="0"/>
              <a:t> </a:t>
            </a:r>
            <a:r>
              <a:rPr lang="en-US" dirty="0" err="1"/>
              <a:t>d'ignorer</a:t>
            </a:r>
            <a:r>
              <a:rPr lang="en-US" dirty="0"/>
              <a:t> les </a:t>
            </a:r>
            <a:r>
              <a:rPr lang="en-US" dirty="0" err="1"/>
              <a:t>inégalités</a:t>
            </a:r>
            <a:r>
              <a:rPr lang="en-US" dirty="0"/>
              <a:t> qui </a:t>
            </a:r>
            <a:r>
              <a:rPr lang="en-US" dirty="0" err="1"/>
              <a:t>obligent</a:t>
            </a:r>
            <a:r>
              <a:rPr lang="en-US" dirty="0"/>
              <a:t> les </a:t>
            </a:r>
            <a:r>
              <a:rPr lang="en-US" dirty="0" err="1"/>
              <a:t>familles</a:t>
            </a:r>
            <a:r>
              <a:rPr lang="en-US" dirty="0"/>
              <a:t> à </a:t>
            </a:r>
            <a:r>
              <a:rPr lang="en-US" dirty="0" err="1"/>
              <a:t>combler</a:t>
            </a:r>
            <a:r>
              <a:rPr lang="en-US" dirty="0"/>
              <a:t> les lacunes de </a:t>
            </a:r>
            <a:r>
              <a:rPr lang="en-US" dirty="0" err="1"/>
              <a:t>nos</a:t>
            </a:r>
            <a:r>
              <a:rPr lang="en-US" dirty="0"/>
              <a:t> services de </a:t>
            </a:r>
            <a:r>
              <a:rPr lang="en-US" dirty="0" err="1"/>
              <a:t>santé</a:t>
            </a:r>
            <a:r>
              <a:rPr lang="en-US" dirty="0"/>
              <a:t> et </a:t>
            </a:r>
            <a:r>
              <a:rPr lang="en-US" dirty="0" err="1"/>
              <a:t>sociaux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r>
              <a:rPr lang="en-US" dirty="0"/>
              <a:t>Sans </a:t>
            </a:r>
            <a:r>
              <a:rPr lang="en-US" dirty="0" err="1"/>
              <a:t>aborder</a:t>
            </a:r>
            <a:r>
              <a:rPr lang="en-US" dirty="0"/>
              <a:t> les </a:t>
            </a:r>
            <a:r>
              <a:rPr lang="en-US" dirty="0" err="1"/>
              <a:t>différences</a:t>
            </a:r>
            <a:r>
              <a:rPr lang="en-US" dirty="0"/>
              <a:t>, nous </a:t>
            </a:r>
            <a:r>
              <a:rPr lang="en-US" dirty="0" err="1"/>
              <a:t>risquons</a:t>
            </a:r>
            <a:r>
              <a:rPr lang="en-US" dirty="0"/>
              <a:t> de </a:t>
            </a:r>
            <a:r>
              <a:rPr lang="en-US" dirty="0" err="1"/>
              <a:t>créer</a:t>
            </a:r>
            <a:r>
              <a:rPr lang="en-US" dirty="0"/>
              <a:t> des </a:t>
            </a:r>
            <a:r>
              <a:rPr lang="en-US" dirty="0" err="1"/>
              <a:t>soutiens</a:t>
            </a:r>
            <a:r>
              <a:rPr lang="en-US" dirty="0"/>
              <a:t> qui </a:t>
            </a:r>
            <a:r>
              <a:rPr lang="en-US" dirty="0" err="1"/>
              <a:t>sont</a:t>
            </a:r>
            <a:r>
              <a:rPr lang="en-US" dirty="0"/>
              <a:t> </a:t>
            </a:r>
            <a:r>
              <a:rPr lang="en-US" dirty="0" err="1"/>
              <a:t>déconnectés</a:t>
            </a:r>
            <a:r>
              <a:rPr lang="en-US" dirty="0"/>
              <a:t> et </a:t>
            </a:r>
            <a:r>
              <a:rPr lang="en-US" dirty="0" err="1"/>
              <a:t>d'aliéner</a:t>
            </a:r>
            <a:r>
              <a:rPr lang="en-US" dirty="0"/>
              <a:t> les </a:t>
            </a:r>
            <a:r>
              <a:rPr lang="en-US" dirty="0" err="1"/>
              <a:t>personnes</a:t>
            </a:r>
            <a:r>
              <a:rPr lang="en-US" dirty="0"/>
              <a:t> qui </a:t>
            </a:r>
            <a:r>
              <a:rPr lang="en-US" dirty="0" err="1"/>
              <a:t>pourraient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avoir</a:t>
            </a:r>
            <a:r>
              <a:rPr lang="en-US" dirty="0"/>
              <a:t> </a:t>
            </a:r>
            <a:r>
              <a:rPr lang="en-US" dirty="0" err="1"/>
              <a:t>besoin</a:t>
            </a:r>
            <a:r>
              <a:rPr lang="en-US" dirty="0"/>
              <a:t>.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  <a:p>
            <a:r>
              <a:rPr lang="en-US" dirty="0"/>
              <a:t> </a:t>
            </a:r>
            <a:endParaRPr lang="en-US" dirty="0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237D766-3D78-4B13-9D23-645D34469713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75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miquebec.org" TargetMode="External"/><Relationship Id="rId2" Type="http://schemas.openxmlformats.org/officeDocument/2006/relationships/hyperlink" Target="mailto:youngcarers@amiquebec.or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ea typeface="+mj-lt"/>
                <a:cs typeface="+mj-lt"/>
              </a:rPr>
              <a:t>Les </a:t>
            </a:r>
            <a:r>
              <a:rPr lang="en-US" dirty="0" err="1">
                <a:ea typeface="+mj-lt"/>
                <a:cs typeface="+mj-lt"/>
              </a:rPr>
              <a:t>jeunes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proches</a:t>
            </a:r>
            <a:r>
              <a:rPr lang="en-US" dirty="0">
                <a:ea typeface="+mj-lt"/>
                <a:cs typeface="+mj-lt"/>
              </a:rPr>
              <a:t> aidants et la </a:t>
            </a:r>
            <a:r>
              <a:rPr lang="en-US" dirty="0" err="1">
                <a:ea typeface="+mj-lt"/>
                <a:cs typeface="+mj-lt"/>
              </a:rPr>
              <a:t>santé</a:t>
            </a:r>
            <a:r>
              <a:rPr lang="en-US" dirty="0">
                <a:ea typeface="+mj-lt"/>
                <a:cs typeface="+mj-lt"/>
              </a:rPr>
              <a:t> </a:t>
            </a:r>
            <a:r>
              <a:rPr lang="en-US" dirty="0" err="1">
                <a:ea typeface="+mj-lt"/>
                <a:cs typeface="+mj-lt"/>
              </a:rPr>
              <a:t>mentale</a:t>
            </a:r>
            <a:endParaRPr lang="en-US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200">
                <a:cs typeface="Calibri"/>
              </a:rPr>
              <a:t>Oliver Fitzpatrick</a:t>
            </a:r>
          </a:p>
          <a:p>
            <a:pPr algn="r"/>
            <a:r>
              <a:rPr lang="en-US" sz="2200">
                <a:cs typeface="Calibri"/>
              </a:rPr>
              <a:t>Young </a:t>
            </a:r>
            <a:r>
              <a:rPr lang="en-US" sz="2200" err="1">
                <a:cs typeface="Calibri"/>
              </a:rPr>
              <a:t>Carers</a:t>
            </a:r>
            <a:r>
              <a:rPr lang="en-US" sz="2200">
                <a:cs typeface="Calibri"/>
              </a:rPr>
              <a:t> Coordinator</a:t>
            </a:r>
          </a:p>
          <a:p>
            <a:pPr algn="r"/>
            <a:r>
              <a:rPr lang="en-US" sz="2200">
                <a:cs typeface="Calibri"/>
              </a:rPr>
              <a:t>AMI-Quebec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20007C-D5F2-246D-6F78-7F30306D2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FF"/>
                </a:solidFill>
                <a:ea typeface="+mj-lt"/>
                <a:cs typeface="+mj-lt"/>
              </a:rPr>
              <a:t>Qu'est-ce</a:t>
            </a:r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 que </a:t>
            </a:r>
            <a:r>
              <a:rPr lang="en-US" dirty="0" err="1">
                <a:solidFill>
                  <a:srgbClr val="FFFFFF"/>
                </a:solidFill>
                <a:ea typeface="+mj-lt"/>
                <a:cs typeface="+mj-lt"/>
              </a:rPr>
              <a:t>c'est</a:t>
            </a:r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 </a:t>
            </a:r>
            <a:br>
              <a:rPr lang="en-US" dirty="0">
                <a:ea typeface="+mj-lt"/>
                <a:cs typeface="+mj-lt"/>
              </a:rPr>
            </a:br>
            <a:r>
              <a:rPr lang="en-US" dirty="0" err="1">
                <a:solidFill>
                  <a:srgbClr val="FFFFFF"/>
                </a:solidFill>
                <a:ea typeface="+mj-lt"/>
                <a:cs typeface="+mj-lt"/>
              </a:rPr>
              <a:t>une</a:t>
            </a:r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 </a:t>
            </a:r>
            <a:r>
              <a:rPr lang="en-US" dirty="0" err="1">
                <a:solidFill>
                  <a:srgbClr val="FFFFFF"/>
                </a:solidFill>
                <a:ea typeface="+mj-lt"/>
                <a:cs typeface="+mj-lt"/>
              </a:rPr>
              <a:t>jeune</a:t>
            </a:r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 </a:t>
            </a:r>
            <a:br>
              <a:rPr lang="en-US" dirty="0">
                <a:ea typeface="+mj-lt"/>
                <a:cs typeface="+mj-lt"/>
              </a:rPr>
            </a:br>
            <a:r>
              <a:rPr lang="en-US" dirty="0">
                <a:solidFill>
                  <a:srgbClr val="FFFFFF"/>
                </a:solidFill>
                <a:ea typeface="+mj-lt"/>
                <a:cs typeface="+mj-lt"/>
              </a:rPr>
              <a:t>aidant?</a:t>
            </a: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AF0EE-A6E4-0A27-A165-C22D8BCF0B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6-25 </a:t>
            </a:r>
            <a:r>
              <a:rPr lang="en-US" dirty="0" err="1">
                <a:cs typeface="Calibri" panose="020F0502020204030204"/>
              </a:rPr>
              <a:t>ans</a:t>
            </a:r>
            <a:r>
              <a:rPr lang="en-US" dirty="0">
                <a:cs typeface="Calibri" panose="020F0502020204030204"/>
              </a:rPr>
              <a:t> 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Assumer les </a:t>
            </a:r>
            <a:r>
              <a:rPr lang="en-US" dirty="0" err="1">
                <a:ea typeface="+mn-lt"/>
                <a:cs typeface="+mn-lt"/>
              </a:rPr>
              <a:t>mêmes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tâches</a:t>
            </a:r>
            <a:r>
              <a:rPr lang="en-US" dirty="0">
                <a:ea typeface="+mn-lt"/>
                <a:cs typeface="+mn-lt"/>
              </a:rPr>
              <a:t> que les </a:t>
            </a:r>
            <a:r>
              <a:rPr lang="en-US" dirty="0" err="1">
                <a:ea typeface="+mn-lt"/>
                <a:cs typeface="+mn-lt"/>
              </a:rPr>
              <a:t>proches</a:t>
            </a:r>
            <a:r>
              <a:rPr lang="en-US" dirty="0">
                <a:ea typeface="+mn-lt"/>
                <a:cs typeface="+mn-lt"/>
              </a:rPr>
              <a:t> aidants </a:t>
            </a:r>
            <a:r>
              <a:rPr lang="en-US" dirty="0" err="1">
                <a:ea typeface="+mn-lt"/>
                <a:cs typeface="+mn-lt"/>
              </a:rPr>
              <a:t>adultes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US" dirty="0" err="1">
                <a:cs typeface="Calibri" panose="020F0502020204030204"/>
              </a:rPr>
              <a:t>Aident</a:t>
            </a:r>
            <a:r>
              <a:rPr lang="en-US" dirty="0">
                <a:cs typeface="Calibri" panose="020F0502020204030204"/>
              </a:rPr>
              <a:t> </a:t>
            </a:r>
            <a:r>
              <a:rPr lang="en-US" dirty="0" err="1">
                <a:cs typeface="Calibri" panose="020F0502020204030204"/>
              </a:rPr>
              <a:t>leur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proche</a:t>
            </a:r>
            <a:r>
              <a:rPr lang="en-US" dirty="0">
                <a:cs typeface="Calibri" panose="020F0502020204030204"/>
              </a:rPr>
              <a:t> a cause d'un</a:t>
            </a:r>
          </a:p>
          <a:p>
            <a:pPr lvl="1"/>
            <a:r>
              <a:rPr lang="en-US" dirty="0" err="1">
                <a:ea typeface="+mn-lt"/>
                <a:cs typeface="+mn-lt"/>
              </a:rPr>
              <a:t>maladie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chronique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handicap</a:t>
            </a:r>
          </a:p>
          <a:p>
            <a:pPr lvl="1"/>
            <a:r>
              <a:rPr lang="en-US" dirty="0">
                <a:ea typeface="+mn-lt"/>
                <a:cs typeface="+mn-lt"/>
              </a:rPr>
              <a:t>trouble de </a:t>
            </a:r>
            <a:r>
              <a:rPr lang="en-US" dirty="0" err="1">
                <a:ea typeface="+mn-lt"/>
                <a:cs typeface="+mn-lt"/>
              </a:rPr>
              <a:t>santé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mentale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 err="1">
                <a:ea typeface="+mn-lt"/>
                <a:cs typeface="+mn-lt"/>
              </a:rPr>
              <a:t>problème</a:t>
            </a:r>
            <a:r>
              <a:rPr lang="en-US" dirty="0">
                <a:ea typeface="+mn-lt"/>
                <a:cs typeface="+mn-lt"/>
              </a:rPr>
              <a:t> de </a:t>
            </a:r>
            <a:r>
              <a:rPr lang="en-US" dirty="0" err="1">
                <a:ea typeface="+mn-lt"/>
                <a:cs typeface="+mn-lt"/>
              </a:rPr>
              <a:t>consommation</a:t>
            </a:r>
            <a:endParaRPr lang="en-US" dirty="0">
              <a:ea typeface="+mn-lt"/>
              <a:cs typeface="+mn-lt"/>
            </a:endParaRPr>
          </a:p>
          <a:p>
            <a:pPr lvl="1"/>
            <a:r>
              <a:rPr lang="en-US" dirty="0" err="1">
                <a:ea typeface="+mn-lt"/>
                <a:cs typeface="+mn-lt"/>
              </a:rPr>
              <a:t>problème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lié</a:t>
            </a:r>
            <a:r>
              <a:rPr lang="en-US" dirty="0">
                <a:ea typeface="+mn-lt"/>
                <a:cs typeface="+mn-lt"/>
              </a:rPr>
              <a:t> au </a:t>
            </a:r>
            <a:r>
              <a:rPr lang="en-US" dirty="0" err="1">
                <a:ea typeface="+mn-lt"/>
                <a:cs typeface="+mn-lt"/>
              </a:rPr>
              <a:t>vieillissement</a:t>
            </a:r>
            <a:endParaRPr lang="en-US" dirty="0" err="1">
              <a:cs typeface="Calibri" panose="020F0502020204030204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968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1">
            <a:extLst>
              <a:ext uri="{FF2B5EF4-FFF2-40B4-BE49-F238E27FC236}">
                <a16:creationId xmlns:a16="http://schemas.microsoft.com/office/drawing/2014/main" id="{E92FEB64-6EEA-4759-B4A4-BD2C1E660B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5A9F0C-7DC1-217F-7F34-3D8B14FA3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278" y="1233241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Combien de jeunes aidants?</a:t>
            </a:r>
          </a:p>
        </p:txBody>
      </p:sp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0" name="Freeform: Shape 59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92CBFF-0E27-C96E-A5DC-8FE7ABB4A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ea typeface="+mn-lt"/>
                <a:cs typeface="+mn-lt"/>
              </a:rPr>
              <a:t>1,25 millions</a:t>
            </a:r>
            <a:r>
              <a:rPr lang="en-US" dirty="0">
                <a:ea typeface="+mn-lt"/>
                <a:cs typeface="+mn-lt"/>
              </a:rPr>
              <a:t> de </a:t>
            </a:r>
            <a:r>
              <a:rPr lang="en-US" dirty="0" err="1">
                <a:ea typeface="+mn-lt"/>
                <a:cs typeface="+mn-lt"/>
              </a:rPr>
              <a:t>jeunes</a:t>
            </a:r>
            <a:r>
              <a:rPr lang="en-US" dirty="0">
                <a:ea typeface="+mn-lt"/>
                <a:cs typeface="+mn-lt"/>
              </a:rPr>
              <a:t> entre 15 et 29 au Canada 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 2015</a:t>
            </a:r>
          </a:p>
          <a:p>
            <a:r>
              <a:rPr lang="en-US" b="1" dirty="0">
                <a:ea typeface="+mn-lt"/>
                <a:cs typeface="+mn-lt"/>
              </a:rPr>
              <a:t>27% des </a:t>
            </a:r>
            <a:r>
              <a:rPr lang="en-US" b="1" dirty="0" err="1">
                <a:ea typeface="+mn-lt"/>
                <a:cs typeface="+mn-lt"/>
              </a:rPr>
              <a:t>jeunes</a:t>
            </a:r>
            <a:r>
              <a:rPr lang="en-US" b="1" dirty="0">
                <a:ea typeface="+mn-lt"/>
                <a:cs typeface="+mn-lt"/>
              </a:rPr>
              <a:t> </a:t>
            </a:r>
            <a:r>
              <a:rPr lang="en-US" b="1" dirty="0" err="1">
                <a:ea typeface="+mn-lt"/>
                <a:cs typeface="+mn-lt"/>
              </a:rPr>
              <a:t>sont</a:t>
            </a:r>
            <a:r>
              <a:rPr lang="en-US" b="1" dirty="0">
                <a:ea typeface="+mn-lt"/>
                <a:cs typeface="+mn-lt"/>
              </a:rPr>
              <a:t> les </a:t>
            </a:r>
            <a:r>
              <a:rPr lang="en-US" b="1" dirty="0" err="1">
                <a:ea typeface="+mn-lt"/>
                <a:cs typeface="+mn-lt"/>
              </a:rPr>
              <a:t>jeunes</a:t>
            </a:r>
            <a:r>
              <a:rPr lang="en-US" b="1" dirty="0">
                <a:ea typeface="+mn-lt"/>
                <a:cs typeface="+mn-lt"/>
              </a:rPr>
              <a:t> aidants</a:t>
            </a:r>
            <a:r>
              <a:rPr lang="en-US" dirty="0">
                <a:ea typeface="+mn-lt"/>
                <a:cs typeface="+mn-lt"/>
              </a:rPr>
              <a:t> </a:t>
            </a:r>
            <a:endParaRPr lang="en-US">
              <a:cs typeface="Calibri"/>
            </a:endParaRPr>
          </a:p>
          <a:p>
            <a:r>
              <a:rPr lang="en-US" dirty="0">
                <a:cs typeface="Calibri"/>
              </a:rPr>
              <a:t>Des etudes </a:t>
            </a:r>
            <a:r>
              <a:rPr lang="en-US" dirty="0" err="1">
                <a:cs typeface="Calibri"/>
              </a:rPr>
              <a:t>d'autres</a:t>
            </a:r>
            <a:r>
              <a:rPr lang="en-US" dirty="0">
                <a:cs typeface="Calibri"/>
              </a:rPr>
              <a:t> pays nous </a:t>
            </a:r>
            <a:r>
              <a:rPr lang="en-US" dirty="0" err="1">
                <a:cs typeface="Calibri"/>
              </a:rPr>
              <a:t>disent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tous</a:t>
            </a:r>
            <a:r>
              <a:rPr lang="en-US" dirty="0">
                <a:cs typeface="Calibri"/>
              </a:rPr>
              <a:t> que a </a:t>
            </a:r>
            <a:r>
              <a:rPr lang="en-US" dirty="0" err="1">
                <a:cs typeface="Calibri"/>
              </a:rPr>
              <a:t>peu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pres</a:t>
            </a:r>
            <a:r>
              <a:rPr lang="en-US" dirty="0">
                <a:cs typeface="Calibri"/>
              </a:rPr>
              <a:t> </a:t>
            </a:r>
            <a:r>
              <a:rPr lang="en-US" b="1" dirty="0">
                <a:cs typeface="Calibri"/>
              </a:rPr>
              <a:t>10% de </a:t>
            </a:r>
            <a:r>
              <a:rPr lang="en-US" b="1" dirty="0" err="1">
                <a:cs typeface="Calibri"/>
              </a:rPr>
              <a:t>tous</a:t>
            </a:r>
            <a:r>
              <a:rPr lang="en-US" b="1" dirty="0">
                <a:cs typeface="Calibri"/>
              </a:rPr>
              <a:t> les </a:t>
            </a:r>
            <a:r>
              <a:rPr lang="en-US" b="1" dirty="0" err="1">
                <a:cs typeface="Calibri"/>
              </a:rPr>
              <a:t>jeunes</a:t>
            </a:r>
            <a:r>
              <a:rPr lang="en-US" b="1" dirty="0">
                <a:cs typeface="Calibri"/>
              </a:rPr>
              <a:t> de </a:t>
            </a:r>
            <a:r>
              <a:rPr lang="en-US" b="1" dirty="0" err="1">
                <a:cs typeface="Calibri"/>
              </a:rPr>
              <a:t>moins</a:t>
            </a:r>
            <a:r>
              <a:rPr lang="en-US" b="1" dirty="0">
                <a:cs typeface="Calibri"/>
              </a:rPr>
              <a:t> de 18 </a:t>
            </a:r>
            <a:r>
              <a:rPr lang="en-US" b="1" dirty="0" err="1">
                <a:cs typeface="Calibri"/>
              </a:rPr>
              <a:t>ans</a:t>
            </a:r>
            <a:r>
              <a:rPr lang="en-US" dirty="0">
                <a:cs typeface="Calibri"/>
              </a:rPr>
              <a:t> </a:t>
            </a:r>
            <a:r>
              <a:rPr lang="en-US" dirty="0" err="1">
                <a:cs typeface="Calibri"/>
              </a:rPr>
              <a:t>sont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jeunes</a:t>
            </a:r>
            <a:r>
              <a:rPr lang="en-US" dirty="0">
                <a:cs typeface="Calibri"/>
              </a:rPr>
              <a:t> aidants </a:t>
            </a:r>
            <a:r>
              <a:rPr lang="en-US" dirty="0" err="1">
                <a:cs typeface="Calibri"/>
              </a:rPr>
              <a:t>besoin</a:t>
            </a:r>
            <a:r>
              <a:rPr lang="en-US" dirty="0">
                <a:cs typeface="Calibri"/>
              </a:rPr>
              <a:t> </a:t>
            </a:r>
            <a:r>
              <a:rPr lang="en-US" dirty="0" err="1">
                <a:cs typeface="Calibri"/>
              </a:rPr>
              <a:t>d'aide</a:t>
            </a:r>
            <a:endParaRPr lang="en-US" dirty="0">
              <a:cs typeface="Calibri"/>
            </a:endParaRPr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4" name="Freeform: Shape 63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6" name="Freeform: Shape 65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707B75-A45A-8FDE-4C7E-88C5900D2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Comment </a:t>
            </a:r>
            <a:r>
              <a:rPr lang="en-US" dirty="0" err="1">
                <a:ea typeface="+mj-lt"/>
                <a:cs typeface="+mj-lt"/>
              </a:rPr>
              <a:t>adresser</a:t>
            </a:r>
            <a:r>
              <a:rPr lang="en-US" dirty="0">
                <a:ea typeface="+mj-lt"/>
                <a:cs typeface="+mj-lt"/>
              </a:rPr>
              <a:t> la </a:t>
            </a:r>
            <a:r>
              <a:rPr lang="en-US" dirty="0" err="1">
                <a:ea typeface="+mj-lt"/>
                <a:cs typeface="+mj-lt"/>
              </a:rPr>
              <a:t>totalité</a:t>
            </a:r>
            <a:r>
              <a:rPr lang="en-US" dirty="0">
                <a:ea typeface="+mj-lt"/>
                <a:cs typeface="+mj-lt"/>
              </a:rPr>
              <a:t> des </a:t>
            </a:r>
            <a:r>
              <a:rPr lang="en-US" dirty="0" err="1">
                <a:ea typeface="+mj-lt"/>
                <a:cs typeface="+mj-lt"/>
              </a:rPr>
              <a:t>besoins</a:t>
            </a:r>
            <a:r>
              <a:rPr lang="en-US" dirty="0">
                <a:ea typeface="+mj-lt"/>
                <a:cs typeface="+mj-lt"/>
              </a:rPr>
              <a:t>? </a:t>
            </a:r>
            <a:endParaRPr lang="en-US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4AC19E-F287-ED15-111C-83316671FB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1325882"/>
              </p:ext>
            </p:extLst>
          </p:nvPr>
        </p:nvGraphicFramePr>
        <p:xfrm>
          <a:off x="391277" y="1810074"/>
          <a:ext cx="11407487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31304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935B63-6A3F-7894-823E-621BF0D69A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FFFF"/>
                </a:solidFill>
                <a:ea typeface="+mj-lt"/>
                <a:cs typeface="+mj-lt"/>
              </a:rPr>
              <a:t>Les </a:t>
            </a:r>
            <a:r>
              <a:rPr lang="en-US" sz="4800" dirty="0" err="1">
                <a:solidFill>
                  <a:srgbClr val="FFFFFF"/>
                </a:solidFill>
                <a:ea typeface="+mj-lt"/>
                <a:cs typeface="+mj-lt"/>
              </a:rPr>
              <a:t>luttes</a:t>
            </a:r>
            <a:r>
              <a:rPr lang="en-US" sz="4800" dirty="0">
                <a:solidFill>
                  <a:srgbClr val="FFFFFF"/>
                </a:solidFill>
                <a:ea typeface="+mj-lt"/>
                <a:cs typeface="+mj-lt"/>
              </a:rPr>
              <a:t> des </a:t>
            </a:r>
            <a:br>
              <a:rPr lang="en-US" sz="4800" dirty="0">
                <a:solidFill>
                  <a:srgbClr val="FFFFFF"/>
                </a:solidFill>
                <a:ea typeface="+mj-lt"/>
                <a:cs typeface="+mj-lt"/>
              </a:rPr>
            </a:br>
            <a:r>
              <a:rPr lang="en-US" sz="4800" dirty="0" err="1">
                <a:solidFill>
                  <a:srgbClr val="FFFFFF"/>
                </a:solidFill>
                <a:ea typeface="+mj-lt"/>
                <a:cs typeface="+mj-lt"/>
              </a:rPr>
              <a:t>jeunes</a:t>
            </a:r>
            <a:r>
              <a:rPr lang="en-US" sz="4800" dirty="0">
                <a:solidFill>
                  <a:srgbClr val="FFFFFF"/>
                </a:solidFill>
                <a:ea typeface="+mj-lt"/>
                <a:cs typeface="+mj-lt"/>
              </a:rPr>
              <a:t> aidants</a:t>
            </a:r>
            <a:endParaRPr lang="en-US" sz="4800" dirty="0">
              <a:solidFill>
                <a:srgbClr val="FFFFFF"/>
              </a:solidFill>
              <a:cs typeface="Calibri Light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C34B-8223-490C-A8EE-23DE0B727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661392"/>
            <a:ext cx="5257799" cy="5739954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dirty="0">
                <a:ea typeface="+mn-lt"/>
                <a:cs typeface="+mn-lt"/>
              </a:rPr>
              <a:t>Luttes de </a:t>
            </a:r>
            <a:r>
              <a:rPr lang="en-US" dirty="0" err="1">
                <a:ea typeface="+mn-lt"/>
                <a:cs typeface="+mn-lt"/>
              </a:rPr>
              <a:t>santé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mentale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La construction </a:t>
            </a:r>
            <a:r>
              <a:rPr lang="en-US" dirty="0" err="1">
                <a:ea typeface="+mn-lt"/>
                <a:cs typeface="+mn-lt"/>
              </a:rPr>
              <a:t>identitaire</a:t>
            </a:r>
            <a:endParaRPr lang="en-US" dirty="0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Le </a:t>
            </a:r>
            <a:r>
              <a:rPr lang="en-US" dirty="0" err="1">
                <a:ea typeface="+mn-lt"/>
                <a:cs typeface="+mn-lt"/>
              </a:rPr>
              <a:t>développement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scolaire</a:t>
            </a:r>
            <a:r>
              <a:rPr lang="en-US" dirty="0">
                <a:ea typeface="+mn-lt"/>
                <a:cs typeface="+mn-lt"/>
              </a:rPr>
              <a:t> et </a:t>
            </a:r>
            <a:r>
              <a:rPr lang="en-US" dirty="0" err="1">
                <a:ea typeface="+mn-lt"/>
                <a:cs typeface="+mn-lt"/>
              </a:rPr>
              <a:t>professionnel</a:t>
            </a:r>
            <a:r>
              <a:rPr lang="en-US" dirty="0">
                <a:ea typeface="+mn-lt"/>
                <a:cs typeface="+mn-lt"/>
              </a:rPr>
              <a:t> </a:t>
            </a:r>
          </a:p>
          <a:p>
            <a:r>
              <a:rPr lang="en-US" dirty="0">
                <a:ea typeface="+mn-lt"/>
                <a:cs typeface="+mn-lt"/>
              </a:rPr>
              <a:t>Ne pas </a:t>
            </a:r>
            <a:r>
              <a:rPr lang="en-US" dirty="0" err="1">
                <a:ea typeface="+mn-lt"/>
                <a:cs typeface="+mn-lt"/>
              </a:rPr>
              <a:t>être</a:t>
            </a:r>
            <a:r>
              <a:rPr lang="en-US" dirty="0">
                <a:ea typeface="+mn-lt"/>
                <a:cs typeface="+mn-lt"/>
              </a:rPr>
              <a:t> "entendu" par les </a:t>
            </a:r>
            <a:r>
              <a:rPr lang="en-US" dirty="0" err="1">
                <a:ea typeface="+mn-lt"/>
                <a:cs typeface="+mn-lt"/>
              </a:rPr>
              <a:t>professionnels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santé</a:t>
            </a:r>
            <a:r>
              <a:rPr lang="en-US" dirty="0">
                <a:ea typeface="+mn-lt"/>
                <a:cs typeface="+mn-lt"/>
              </a:rPr>
              <a:t> et services </a:t>
            </a:r>
            <a:r>
              <a:rPr lang="en-US" dirty="0" err="1">
                <a:ea typeface="+mn-lt"/>
                <a:cs typeface="+mn-lt"/>
              </a:rPr>
              <a:t>sociaux</a:t>
            </a: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Le fait d'être </a:t>
            </a:r>
            <a:r>
              <a:rPr lang="en-US" dirty="0" err="1">
                <a:ea typeface="+mn-lt"/>
                <a:cs typeface="+mn-lt"/>
              </a:rPr>
              <a:t>une</a:t>
            </a:r>
            <a:r>
              <a:rPr lang="en-US" dirty="0">
                <a:ea typeface="+mn-lt"/>
                <a:cs typeface="+mn-lt"/>
              </a:rPr>
              <a:t> population </a:t>
            </a:r>
            <a:r>
              <a:rPr lang="en-US" dirty="0" err="1">
                <a:ea typeface="+mn-lt"/>
                <a:cs typeface="+mn-lt"/>
              </a:rPr>
              <a:t>négligée</a:t>
            </a:r>
            <a:endParaRPr lang="en-US" dirty="0">
              <a:ea typeface="+mn-lt"/>
              <a:cs typeface="+mn-lt"/>
            </a:endParaRPr>
          </a:p>
          <a:p>
            <a:r>
              <a:rPr lang="en-US" dirty="0" err="1">
                <a:ea typeface="+mn-lt"/>
                <a:cs typeface="+mn-lt"/>
              </a:rPr>
              <a:t>Impactes</a:t>
            </a:r>
            <a:r>
              <a:rPr lang="en-US" dirty="0">
                <a:ea typeface="+mn-lt"/>
                <a:cs typeface="+mn-lt"/>
              </a:rPr>
              <a:t> physiques</a:t>
            </a:r>
          </a:p>
          <a:p>
            <a:r>
              <a:rPr lang="en-US" dirty="0" err="1">
                <a:ea typeface="+mn-lt"/>
                <a:cs typeface="+mn-lt"/>
              </a:rPr>
              <a:t>Peur</a:t>
            </a:r>
            <a:r>
              <a:rPr lang="en-US" dirty="0">
                <a:ea typeface="+mn-lt"/>
                <a:cs typeface="+mn-lt"/>
              </a:rPr>
              <a:t> d'être </a:t>
            </a:r>
            <a:r>
              <a:rPr lang="en-US" dirty="0" err="1">
                <a:ea typeface="+mn-lt"/>
                <a:cs typeface="+mn-lt"/>
              </a:rPr>
              <a:t>retiré</a:t>
            </a:r>
            <a:r>
              <a:rPr lang="en-US" dirty="0">
                <a:ea typeface="+mn-lt"/>
                <a:cs typeface="+mn-lt"/>
              </a:rPr>
              <a:t> de </a:t>
            </a:r>
            <a:r>
              <a:rPr lang="en-US" dirty="0" err="1">
                <a:ea typeface="+mn-lt"/>
                <a:cs typeface="+mn-lt"/>
              </a:rPr>
              <a:t>leur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famille</a:t>
            </a:r>
          </a:p>
          <a:p>
            <a:r>
              <a:rPr lang="en-US" dirty="0" err="1">
                <a:ea typeface="+mn-lt"/>
                <a:cs typeface="+mn-lt"/>
              </a:rPr>
              <a:t>N'ayant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personne</a:t>
            </a:r>
            <a:r>
              <a:rPr lang="en-US" dirty="0">
                <a:ea typeface="+mn-lt"/>
                <a:cs typeface="+mn-lt"/>
              </a:rPr>
              <a:t> qui </a:t>
            </a:r>
            <a:r>
              <a:rPr lang="en-US" dirty="0" err="1">
                <a:ea typeface="+mn-lt"/>
                <a:cs typeface="+mn-lt"/>
              </a:rPr>
              <a:t>comprenne</a:t>
            </a:r>
            <a:r>
              <a:rPr lang="en-US" dirty="0">
                <a:ea typeface="+mn-lt"/>
                <a:cs typeface="+mn-lt"/>
              </a:rPr>
              <a:t>, à qui on </a:t>
            </a:r>
            <a:r>
              <a:rPr lang="en-US" dirty="0" err="1">
                <a:ea typeface="+mn-lt"/>
                <a:cs typeface="+mn-lt"/>
              </a:rPr>
              <a:t>puisse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parler</a:t>
            </a:r>
            <a:endParaRPr lang="en-US" dirty="0">
              <a:ea typeface="+mn-lt"/>
              <a:cs typeface="+mn-lt"/>
            </a:endParaRPr>
          </a:p>
        </p:txBody>
      </p:sp>
      <p:sp>
        <p:nvSpPr>
          <p:cNvPr id="7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062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33E8C-F85D-290F-9BA0-62566B21F0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"</a:t>
            </a:r>
            <a:r>
              <a:rPr lang="en-US" dirty="0" err="1">
                <a:ea typeface="+mn-lt"/>
                <a:cs typeface="+mn-lt"/>
              </a:rPr>
              <a:t>Être</a:t>
            </a:r>
            <a:r>
              <a:rPr lang="en-US" dirty="0">
                <a:ea typeface="+mn-lt"/>
                <a:cs typeface="+mn-lt"/>
              </a:rPr>
              <a:t> un </a:t>
            </a:r>
            <a:r>
              <a:rPr lang="en-US" dirty="0" err="1">
                <a:ea typeface="+mn-lt"/>
                <a:cs typeface="+mn-lt"/>
              </a:rPr>
              <a:t>jeune</a:t>
            </a:r>
            <a:r>
              <a:rPr lang="en-US" dirty="0">
                <a:ea typeface="+mn-lt"/>
                <a:cs typeface="+mn-lt"/>
              </a:rPr>
              <a:t> aidant, </a:t>
            </a:r>
            <a:r>
              <a:rPr lang="en-US" dirty="0" err="1">
                <a:ea typeface="+mn-lt"/>
                <a:cs typeface="+mn-lt"/>
              </a:rPr>
              <a:t>ce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n'est</a:t>
            </a:r>
            <a:r>
              <a:rPr lang="en-US" dirty="0">
                <a:ea typeface="+mn-lt"/>
                <a:cs typeface="+mn-lt"/>
              </a:rPr>
              <a:t> pas vivre dans </a:t>
            </a:r>
            <a:r>
              <a:rPr lang="en-US" dirty="0" err="1">
                <a:ea typeface="+mn-lt"/>
                <a:cs typeface="+mn-lt"/>
              </a:rPr>
              <a:t>une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famille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dysfonctionnel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c'est</a:t>
            </a:r>
            <a:r>
              <a:rPr lang="en-US" dirty="0">
                <a:ea typeface="+mn-lt"/>
                <a:cs typeface="+mn-lt"/>
              </a:rPr>
              <a:t> vivre dans </a:t>
            </a:r>
            <a:r>
              <a:rPr lang="en-US" dirty="0" err="1">
                <a:ea typeface="+mn-lt"/>
                <a:cs typeface="+mn-lt"/>
              </a:rPr>
              <a:t>une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famille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normale</a:t>
            </a:r>
            <a:r>
              <a:rPr lang="en-US" dirty="0">
                <a:ea typeface="+mn-lt"/>
                <a:cs typeface="+mn-lt"/>
              </a:rPr>
              <a:t> aux </a:t>
            </a:r>
            <a:r>
              <a:rPr lang="en-US" dirty="0" err="1">
                <a:ea typeface="+mn-lt"/>
                <a:cs typeface="+mn-lt"/>
              </a:rPr>
              <a:t>prises</a:t>
            </a:r>
            <a:r>
              <a:rPr lang="en-US" dirty="0">
                <a:ea typeface="+mn-lt"/>
                <a:cs typeface="+mn-lt"/>
              </a:rPr>
              <a:t> avec des </a:t>
            </a:r>
            <a:r>
              <a:rPr lang="en-US" dirty="0" err="1">
                <a:ea typeface="+mn-lt"/>
                <a:cs typeface="+mn-lt"/>
              </a:rPr>
              <a:t>circonstances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exceptionnelles</a:t>
            </a:r>
            <a:r>
              <a:rPr lang="en-US" dirty="0">
                <a:ea typeface="+mn-lt"/>
                <a:cs typeface="+mn-lt"/>
              </a:rPr>
              <a:t>."</a:t>
            </a:r>
            <a:endParaRPr lang="en-US" dirty="0"/>
          </a:p>
          <a:p>
            <a:pPr>
              <a:buNone/>
            </a:pPr>
            <a:endParaRPr lang="en-US"/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ea typeface="+mn-lt"/>
                <a:cs typeface="+mn-lt"/>
              </a:rPr>
              <a:t>-Grant Charles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943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AE5A632B-B15A-489E-8337-BC0F40DBC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6E895C8D-1379-40B8-8B1B-B6F5AEAF0A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5262" y="859948"/>
            <a:ext cx="2987899" cy="2987899"/>
          </a:xfrm>
          <a:prstGeom prst="arc">
            <a:avLst>
              <a:gd name="adj1" fmla="val 14612914"/>
              <a:gd name="adj2" fmla="val 0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A3FC35-9DD4-ACF4-14B6-B7152A540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3467"/>
            <a:ext cx="2951205" cy="5571066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Quoi faire? 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651547D7-AD18-407B-A5F4-F8225B5DCF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5452" y="434266"/>
            <a:ext cx="7217701" cy="5922084"/>
          </a:xfrm>
          <a:prstGeom prst="roundRect">
            <a:avLst>
              <a:gd name="adj" fmla="val 3174"/>
            </a:avLst>
          </a:prstGeom>
          <a:solidFill>
            <a:schemeClr val="bg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2145D66-32A7-B3FD-BF65-B35B97BB78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643349"/>
              </p:ext>
            </p:extLst>
          </p:nvPr>
        </p:nvGraphicFramePr>
        <p:xfrm>
          <a:off x="4763911" y="609600"/>
          <a:ext cx="6735443" cy="5564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17354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37543A-6020-4505-A233-C9DB4BF740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C914B7-99C6-59DE-1440-AE49F2158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58489" cy="1325563"/>
          </a:xfrm>
        </p:spPr>
        <p:txBody>
          <a:bodyPr>
            <a:normAutofit/>
          </a:bodyPr>
          <a:lstStyle/>
          <a:p>
            <a:r>
              <a:rPr lang="en-US" dirty="0" err="1">
                <a:cs typeface="Calibri Light"/>
              </a:rPr>
              <a:t>Restez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en</a:t>
            </a:r>
            <a:r>
              <a:rPr lang="en-US" dirty="0">
                <a:cs typeface="Calibri Light"/>
              </a:rPr>
              <a:t> </a:t>
            </a:r>
            <a:r>
              <a:rPr lang="en-US" dirty="0" err="1">
                <a:cs typeface="Calibri Light"/>
              </a:rPr>
              <a:t>contacte</a:t>
            </a:r>
            <a:endParaRPr lang="en-US" dirty="0" err="1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5B16301-FB18-48BA-A6DD-C37CAF6F9A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06517-CCC9-261B-286B-BC9300CDA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58489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000" dirty="0">
                <a:cs typeface="Calibri"/>
                <a:hlinkClick r:id="rId2"/>
              </a:rPr>
              <a:t>youngcarers</a:t>
            </a:r>
            <a:r>
              <a:rPr lang="en-US" sz="2000" dirty="0">
                <a:cs typeface="Calibri"/>
                <a:hlinkClick r:id="rId2"/>
              </a:rPr>
              <a:t>@amiquebec.org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endParaRPr lang="en-US" sz="2000">
              <a:cs typeface="Calibri"/>
            </a:endParaRPr>
          </a:p>
          <a:p>
            <a:pPr marL="0" indent="0">
              <a:buNone/>
            </a:pPr>
            <a:r>
              <a:rPr lang="en-US" sz="2000" b="1" dirty="0" err="1">
                <a:cs typeface="Calibri"/>
              </a:rPr>
              <a:t>Decouvrez</a:t>
            </a:r>
            <a:r>
              <a:rPr lang="en-US" sz="2000" b="1" dirty="0">
                <a:cs typeface="Calibri"/>
              </a:rPr>
              <a:t> </a:t>
            </a:r>
            <a:r>
              <a:rPr lang="en-US" sz="2000" b="1" dirty="0" err="1">
                <a:cs typeface="Calibri"/>
              </a:rPr>
              <a:t>nos</a:t>
            </a:r>
            <a:r>
              <a:rPr lang="en-US" sz="2000" b="1" dirty="0">
                <a:cs typeface="Calibri"/>
              </a:rPr>
              <a:t> services</a:t>
            </a:r>
          </a:p>
          <a:p>
            <a:pPr marL="0" indent="0">
              <a:buNone/>
            </a:pPr>
            <a:r>
              <a:rPr lang="en-US" sz="2000" dirty="0">
                <a:cs typeface="Calibri"/>
                <a:hlinkClick r:id="rId3"/>
              </a:rPr>
              <a:t>www.amiquebec.org</a:t>
            </a: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cs typeface="Calibri"/>
              </a:rPr>
              <a:t>514-486-1448</a:t>
            </a:r>
          </a:p>
          <a:p>
            <a:pPr marL="0" indent="0">
              <a:buNone/>
            </a:pPr>
            <a:endParaRPr lang="en-US" sz="2000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Young Family and Friends Support Group (18-30ans) </a:t>
            </a:r>
          </a:p>
          <a:p>
            <a:pPr marL="0" indent="0">
              <a:buNone/>
            </a:pPr>
            <a:endParaRPr lang="en-US" sz="2000" dirty="0">
              <a:cs typeface="Calibri"/>
            </a:endParaRPr>
          </a:p>
          <a:p>
            <a:pPr marL="0" indent="0">
              <a:buNone/>
            </a:pPr>
            <a:r>
              <a:rPr lang="en-US" sz="2000" dirty="0">
                <a:ea typeface="+mn-lt"/>
                <a:cs typeface="+mn-lt"/>
              </a:rPr>
              <a:t>Suivez @AMIQuebec </a:t>
            </a:r>
            <a:endParaRPr lang="en-US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3C0D90E-074A-4F52-9B11-B52BEF4BCB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CABBD4C1-E6F8-46F6-8152-A8A97490BF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18531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83BA5EF5-1FE9-4BF9-83BB-269BCDDF61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3BCACB-5880-460B-9606-8C433A9AF9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88853921-7BC9-4BDE-ACAB-133C683C82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09192968-3AE7-4470-A61C-97294BB92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3AB72E55-43E4-4356-BFE8-E2102CB0B5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98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Les jeunes proches aidants et la santé mentale</vt:lpstr>
      <vt:lpstr>Qu'est-ce que c'est  une jeune  aidant?</vt:lpstr>
      <vt:lpstr>Combien de jeunes aidants?</vt:lpstr>
      <vt:lpstr>Comment adresser la totalité des besoins? </vt:lpstr>
      <vt:lpstr>Les luttes des  jeunes aidants</vt:lpstr>
      <vt:lpstr>PowerPoint Presentation</vt:lpstr>
      <vt:lpstr>Quoi faire? </vt:lpstr>
      <vt:lpstr>Restez en contacte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724</cp:revision>
  <dcterms:created xsi:type="dcterms:W3CDTF">2022-11-07T20:47:27Z</dcterms:created>
  <dcterms:modified xsi:type="dcterms:W3CDTF">2022-11-08T03:26:51Z</dcterms:modified>
</cp:coreProperties>
</file>