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3" r:id="rId1"/>
  </p:sldMasterIdLst>
  <p:sldIdLst>
    <p:sldId id="256" r:id="rId2"/>
    <p:sldId id="257" r:id="rId3"/>
    <p:sldId id="302" r:id="rId4"/>
    <p:sldId id="299" r:id="rId5"/>
    <p:sldId id="261" r:id="rId6"/>
    <p:sldId id="265" r:id="rId7"/>
    <p:sldId id="266" r:id="rId8"/>
    <p:sldId id="295" r:id="rId9"/>
    <p:sldId id="263" r:id="rId10"/>
    <p:sldId id="259" r:id="rId11"/>
    <p:sldId id="300" r:id="rId12"/>
    <p:sldId id="301" r:id="rId13"/>
    <p:sldId id="298" r:id="rId14"/>
    <p:sldId id="262" r:id="rId15"/>
    <p:sldId id="29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40"/>
  </p:normalViewPr>
  <p:slideViewPr>
    <p:cSldViewPr snapToGrid="0">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4A69B6-9FEB-484B-B98C-C20414439536}" type="doc">
      <dgm:prSet loTypeId="urn:microsoft.com/office/officeart/2005/8/layout/vList2" loCatId="list" qsTypeId="urn:microsoft.com/office/officeart/2005/8/quickstyle/simple5" qsCatId="simple" csTypeId="urn:microsoft.com/office/officeart/2005/8/colors/colorful5" csCatId="colorful"/>
      <dgm:spPr/>
      <dgm:t>
        <a:bodyPr/>
        <a:lstStyle/>
        <a:p>
          <a:endParaRPr lang="en-US"/>
        </a:p>
      </dgm:t>
    </dgm:pt>
    <dgm:pt modelId="{F3843C85-A6F3-4D09-9D62-5671F7A6F8F2}">
      <dgm:prSet/>
      <dgm:spPr/>
      <dgm:t>
        <a:bodyPr/>
        <a:lstStyle/>
        <a:p>
          <a:pPr algn="just"/>
          <a:r>
            <a:rPr lang="fr-FR" dirty="0"/>
            <a:t>Au Québec, en 2012, 17 % des personnes n’étant pas nées au Canada offraient du soutien à une personne (Statistiques Canada, 2012; Gouvernement du Québec, 2021). </a:t>
          </a:r>
          <a:endParaRPr lang="en-US" dirty="0"/>
        </a:p>
      </dgm:t>
    </dgm:pt>
    <dgm:pt modelId="{896966A9-2207-46A6-A3CD-9ADF20C3615B}" type="parTrans" cxnId="{99F9DA78-F7FD-4A0F-B27D-7ED6CBDD4282}">
      <dgm:prSet/>
      <dgm:spPr/>
      <dgm:t>
        <a:bodyPr/>
        <a:lstStyle/>
        <a:p>
          <a:endParaRPr lang="en-US"/>
        </a:p>
      </dgm:t>
    </dgm:pt>
    <dgm:pt modelId="{D522E03F-6DDA-4230-98FB-3A0C8874BDA6}" type="sibTrans" cxnId="{99F9DA78-F7FD-4A0F-B27D-7ED6CBDD4282}">
      <dgm:prSet/>
      <dgm:spPr/>
      <dgm:t>
        <a:bodyPr/>
        <a:lstStyle/>
        <a:p>
          <a:endParaRPr lang="en-US"/>
        </a:p>
      </dgm:t>
    </dgm:pt>
    <dgm:pt modelId="{99C6B8F4-8CC2-4E96-94A5-40A140530B5E}">
      <dgm:prSet/>
      <dgm:spPr/>
      <dgm:t>
        <a:bodyPr/>
        <a:lstStyle/>
        <a:p>
          <a:r>
            <a:rPr lang="fr-FR"/>
            <a:t>À Montréal, en 2006, 16 % des proches-aidant.e.s montréalais.e.s parlaient une autre langue que le français ou l’anglais à la maison, 32 % étaient immigrants, dont 62 % étaient arrivé.e.s avant 1991 (L’Appui, 2013; Statistiques Canada, 2006). </a:t>
          </a:r>
          <a:endParaRPr lang="en-US"/>
        </a:p>
      </dgm:t>
    </dgm:pt>
    <dgm:pt modelId="{698D9FFE-0DD8-4BEA-B7B2-B327E8C1A93B}" type="parTrans" cxnId="{E134B717-D47B-4B6A-82E0-F3ABD272F1B7}">
      <dgm:prSet/>
      <dgm:spPr/>
      <dgm:t>
        <a:bodyPr/>
        <a:lstStyle/>
        <a:p>
          <a:endParaRPr lang="en-US"/>
        </a:p>
      </dgm:t>
    </dgm:pt>
    <dgm:pt modelId="{3D93A9C2-ECE2-4863-B72B-0F76D7EA1CA9}" type="sibTrans" cxnId="{E134B717-D47B-4B6A-82E0-F3ABD272F1B7}">
      <dgm:prSet/>
      <dgm:spPr/>
      <dgm:t>
        <a:bodyPr/>
        <a:lstStyle/>
        <a:p>
          <a:endParaRPr lang="en-US"/>
        </a:p>
      </dgm:t>
    </dgm:pt>
    <dgm:pt modelId="{45A776CD-C953-4D4E-8D68-9FF27BB7CB42}" type="pres">
      <dgm:prSet presAssocID="{DB4A69B6-9FEB-484B-B98C-C20414439536}" presName="linear" presStyleCnt="0">
        <dgm:presLayoutVars>
          <dgm:animLvl val="lvl"/>
          <dgm:resizeHandles val="exact"/>
        </dgm:presLayoutVars>
      </dgm:prSet>
      <dgm:spPr/>
    </dgm:pt>
    <dgm:pt modelId="{F7735C5D-C4BD-374A-A0D9-8C80E5FE0BF6}" type="pres">
      <dgm:prSet presAssocID="{F3843C85-A6F3-4D09-9D62-5671F7A6F8F2}" presName="parentText" presStyleLbl="node1" presStyleIdx="0" presStyleCnt="2">
        <dgm:presLayoutVars>
          <dgm:chMax val="0"/>
          <dgm:bulletEnabled val="1"/>
        </dgm:presLayoutVars>
      </dgm:prSet>
      <dgm:spPr/>
    </dgm:pt>
    <dgm:pt modelId="{A216A981-C3DA-C847-A1A1-25008109688D}" type="pres">
      <dgm:prSet presAssocID="{D522E03F-6DDA-4230-98FB-3A0C8874BDA6}" presName="spacer" presStyleCnt="0"/>
      <dgm:spPr/>
    </dgm:pt>
    <dgm:pt modelId="{81FBCC67-5DD5-E74E-B56A-8BAAA38ED195}" type="pres">
      <dgm:prSet presAssocID="{99C6B8F4-8CC2-4E96-94A5-40A140530B5E}" presName="parentText" presStyleLbl="node1" presStyleIdx="1" presStyleCnt="2">
        <dgm:presLayoutVars>
          <dgm:chMax val="0"/>
          <dgm:bulletEnabled val="1"/>
        </dgm:presLayoutVars>
      </dgm:prSet>
      <dgm:spPr/>
    </dgm:pt>
  </dgm:ptLst>
  <dgm:cxnLst>
    <dgm:cxn modelId="{22EF650A-00C0-8844-87B5-C6F7885FDB24}" type="presOf" srcId="{F3843C85-A6F3-4D09-9D62-5671F7A6F8F2}" destId="{F7735C5D-C4BD-374A-A0D9-8C80E5FE0BF6}" srcOrd="0" destOrd="0" presId="urn:microsoft.com/office/officeart/2005/8/layout/vList2"/>
    <dgm:cxn modelId="{E134B717-D47B-4B6A-82E0-F3ABD272F1B7}" srcId="{DB4A69B6-9FEB-484B-B98C-C20414439536}" destId="{99C6B8F4-8CC2-4E96-94A5-40A140530B5E}" srcOrd="1" destOrd="0" parTransId="{698D9FFE-0DD8-4BEA-B7B2-B327E8C1A93B}" sibTransId="{3D93A9C2-ECE2-4863-B72B-0F76D7EA1CA9}"/>
    <dgm:cxn modelId="{2C92E061-7EF9-C14F-AF9B-9531EC1EA0D7}" type="presOf" srcId="{DB4A69B6-9FEB-484B-B98C-C20414439536}" destId="{45A776CD-C953-4D4E-8D68-9FF27BB7CB42}" srcOrd="0" destOrd="0" presId="urn:microsoft.com/office/officeart/2005/8/layout/vList2"/>
    <dgm:cxn modelId="{99F9DA78-F7FD-4A0F-B27D-7ED6CBDD4282}" srcId="{DB4A69B6-9FEB-484B-B98C-C20414439536}" destId="{F3843C85-A6F3-4D09-9D62-5671F7A6F8F2}" srcOrd="0" destOrd="0" parTransId="{896966A9-2207-46A6-A3CD-9ADF20C3615B}" sibTransId="{D522E03F-6DDA-4230-98FB-3A0C8874BDA6}"/>
    <dgm:cxn modelId="{AF662EA6-B305-1C40-9B5C-B8EEF94ACE82}" type="presOf" srcId="{99C6B8F4-8CC2-4E96-94A5-40A140530B5E}" destId="{81FBCC67-5DD5-E74E-B56A-8BAAA38ED195}" srcOrd="0" destOrd="0" presId="urn:microsoft.com/office/officeart/2005/8/layout/vList2"/>
    <dgm:cxn modelId="{C7172B0E-235E-5A42-8B23-DB1DEED2F783}" type="presParOf" srcId="{45A776CD-C953-4D4E-8D68-9FF27BB7CB42}" destId="{F7735C5D-C4BD-374A-A0D9-8C80E5FE0BF6}" srcOrd="0" destOrd="0" presId="urn:microsoft.com/office/officeart/2005/8/layout/vList2"/>
    <dgm:cxn modelId="{2F491456-31DF-F049-B291-6D1A5652A2D1}" type="presParOf" srcId="{45A776CD-C953-4D4E-8D68-9FF27BB7CB42}" destId="{A216A981-C3DA-C847-A1A1-25008109688D}" srcOrd="1" destOrd="0" presId="urn:microsoft.com/office/officeart/2005/8/layout/vList2"/>
    <dgm:cxn modelId="{BC984C5E-E453-6E41-82F1-3A4D30B0A8D7}" type="presParOf" srcId="{45A776CD-C953-4D4E-8D68-9FF27BB7CB42}" destId="{81FBCC67-5DD5-E74E-B56A-8BAAA38ED19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5B35FE-09E8-4E0C-B1A9-5605F0E2A1DD}" type="doc">
      <dgm:prSet loTypeId="urn:microsoft.com/office/officeart/2005/8/layout/hierarchy1" loCatId="hierarchy" qsTypeId="urn:microsoft.com/office/officeart/2005/8/quickstyle/simple5" qsCatId="simple" csTypeId="urn:microsoft.com/office/officeart/2005/8/colors/accent1_2" csCatId="accent1" phldr="1"/>
      <dgm:spPr/>
      <dgm:t>
        <a:bodyPr/>
        <a:lstStyle/>
        <a:p>
          <a:endParaRPr lang="en-US"/>
        </a:p>
      </dgm:t>
    </dgm:pt>
    <dgm:pt modelId="{E1CA9E3C-9385-4330-B9D2-6714876A4457}">
      <dgm:prSet/>
      <dgm:spPr/>
      <dgm:t>
        <a:bodyPr/>
        <a:lstStyle/>
        <a:p>
          <a:r>
            <a:rPr lang="fr-FR" baseline="0" dirty="0"/>
            <a:t>Reconnaissance et volonté apparente d’offrir du support à tous les proches-</a:t>
          </a:r>
          <a:r>
            <a:rPr lang="fr-FR" baseline="0" dirty="0" err="1"/>
            <a:t>aidant.e.s</a:t>
          </a:r>
          <a:endParaRPr lang="en-US" dirty="0"/>
        </a:p>
      </dgm:t>
    </dgm:pt>
    <dgm:pt modelId="{92B21C92-93FD-43C0-9DAF-FC908AB2A979}" type="parTrans" cxnId="{E152E597-0087-4C33-A7CB-B0FBDF729CE4}">
      <dgm:prSet/>
      <dgm:spPr/>
      <dgm:t>
        <a:bodyPr/>
        <a:lstStyle/>
        <a:p>
          <a:endParaRPr lang="en-US"/>
        </a:p>
      </dgm:t>
    </dgm:pt>
    <dgm:pt modelId="{B4030F2F-716E-4295-B890-504D202E1978}" type="sibTrans" cxnId="{E152E597-0087-4C33-A7CB-B0FBDF729CE4}">
      <dgm:prSet/>
      <dgm:spPr/>
      <dgm:t>
        <a:bodyPr/>
        <a:lstStyle/>
        <a:p>
          <a:endParaRPr lang="en-US"/>
        </a:p>
      </dgm:t>
    </dgm:pt>
    <dgm:pt modelId="{E4B2A372-66FC-4631-8871-4C5D4EAD1A0E}">
      <dgm:prSet/>
      <dgm:spPr/>
      <dgm:t>
        <a:bodyPr/>
        <a:lstStyle/>
        <a:p>
          <a:r>
            <a:rPr lang="fr-FR" baseline="0" dirty="0"/>
            <a:t>Pas encore de mesures spécifiques ni statistiques croisées concernant les groupes sociaux issus de la diversité ethnoculturelle</a:t>
          </a:r>
          <a:endParaRPr lang="en-US" dirty="0"/>
        </a:p>
      </dgm:t>
    </dgm:pt>
    <dgm:pt modelId="{1716AE1D-E062-45EB-B199-50A7EBB11AB6}" type="parTrans" cxnId="{9C4743DD-CD65-4761-8667-1E70382D2CF1}">
      <dgm:prSet/>
      <dgm:spPr/>
      <dgm:t>
        <a:bodyPr/>
        <a:lstStyle/>
        <a:p>
          <a:endParaRPr lang="en-US"/>
        </a:p>
      </dgm:t>
    </dgm:pt>
    <dgm:pt modelId="{9D1877F9-92E8-4B23-8F47-6BFA39F004EB}" type="sibTrans" cxnId="{9C4743DD-CD65-4761-8667-1E70382D2CF1}">
      <dgm:prSet/>
      <dgm:spPr/>
      <dgm:t>
        <a:bodyPr/>
        <a:lstStyle/>
        <a:p>
          <a:endParaRPr lang="en-US"/>
        </a:p>
      </dgm:t>
    </dgm:pt>
    <dgm:pt modelId="{722948AA-EF93-1E43-B1E7-D6415AA92CB1}" type="pres">
      <dgm:prSet presAssocID="{CB5B35FE-09E8-4E0C-B1A9-5605F0E2A1DD}" presName="hierChild1" presStyleCnt="0">
        <dgm:presLayoutVars>
          <dgm:chPref val="1"/>
          <dgm:dir/>
          <dgm:animOne val="branch"/>
          <dgm:animLvl val="lvl"/>
          <dgm:resizeHandles/>
        </dgm:presLayoutVars>
      </dgm:prSet>
      <dgm:spPr/>
    </dgm:pt>
    <dgm:pt modelId="{BE554B69-5EFA-2C47-A9A8-1E52E3C51F27}" type="pres">
      <dgm:prSet presAssocID="{E1CA9E3C-9385-4330-B9D2-6714876A4457}" presName="hierRoot1" presStyleCnt="0"/>
      <dgm:spPr/>
    </dgm:pt>
    <dgm:pt modelId="{0E9D2D47-6F0A-CF42-BDE9-7E12BF127EF2}" type="pres">
      <dgm:prSet presAssocID="{E1CA9E3C-9385-4330-B9D2-6714876A4457}" presName="composite" presStyleCnt="0"/>
      <dgm:spPr/>
    </dgm:pt>
    <dgm:pt modelId="{E5D67A2F-0E02-264D-9923-FE56E73AB3F5}" type="pres">
      <dgm:prSet presAssocID="{E1CA9E3C-9385-4330-B9D2-6714876A4457}" presName="background" presStyleLbl="node0" presStyleIdx="0" presStyleCnt="2"/>
      <dgm:spPr/>
    </dgm:pt>
    <dgm:pt modelId="{54FCF066-D434-ED4D-B5E3-5ACAC6049CEE}" type="pres">
      <dgm:prSet presAssocID="{E1CA9E3C-9385-4330-B9D2-6714876A4457}" presName="text" presStyleLbl="fgAcc0" presStyleIdx="0" presStyleCnt="2">
        <dgm:presLayoutVars>
          <dgm:chPref val="3"/>
        </dgm:presLayoutVars>
      </dgm:prSet>
      <dgm:spPr/>
    </dgm:pt>
    <dgm:pt modelId="{17E6B4F1-239A-854C-9C1E-A22B59A6BF8E}" type="pres">
      <dgm:prSet presAssocID="{E1CA9E3C-9385-4330-B9D2-6714876A4457}" presName="hierChild2" presStyleCnt="0"/>
      <dgm:spPr/>
    </dgm:pt>
    <dgm:pt modelId="{3D9854D8-4F8C-FE47-AD28-F9EE7A0A347F}" type="pres">
      <dgm:prSet presAssocID="{E4B2A372-66FC-4631-8871-4C5D4EAD1A0E}" presName="hierRoot1" presStyleCnt="0"/>
      <dgm:spPr/>
    </dgm:pt>
    <dgm:pt modelId="{BD6E1C9A-6EE3-7D42-A428-2BE7DD912BE4}" type="pres">
      <dgm:prSet presAssocID="{E4B2A372-66FC-4631-8871-4C5D4EAD1A0E}" presName="composite" presStyleCnt="0"/>
      <dgm:spPr/>
    </dgm:pt>
    <dgm:pt modelId="{1D428AFA-BACA-3740-9D88-007FE208094F}" type="pres">
      <dgm:prSet presAssocID="{E4B2A372-66FC-4631-8871-4C5D4EAD1A0E}" presName="background" presStyleLbl="node0" presStyleIdx="1" presStyleCnt="2"/>
      <dgm:spPr/>
    </dgm:pt>
    <dgm:pt modelId="{B619ADB1-F11D-0944-9B27-5BCB1D274CC8}" type="pres">
      <dgm:prSet presAssocID="{E4B2A372-66FC-4631-8871-4C5D4EAD1A0E}" presName="text" presStyleLbl="fgAcc0" presStyleIdx="1" presStyleCnt="2">
        <dgm:presLayoutVars>
          <dgm:chPref val="3"/>
        </dgm:presLayoutVars>
      </dgm:prSet>
      <dgm:spPr/>
    </dgm:pt>
    <dgm:pt modelId="{8A0ABFBC-E188-1141-BF18-3670BA1BF750}" type="pres">
      <dgm:prSet presAssocID="{E4B2A372-66FC-4631-8871-4C5D4EAD1A0E}" presName="hierChild2" presStyleCnt="0"/>
      <dgm:spPr/>
    </dgm:pt>
  </dgm:ptLst>
  <dgm:cxnLst>
    <dgm:cxn modelId="{4E4DAD14-9163-8C4A-92B4-DD2D0921C056}" type="presOf" srcId="{E4B2A372-66FC-4631-8871-4C5D4EAD1A0E}" destId="{B619ADB1-F11D-0944-9B27-5BCB1D274CC8}" srcOrd="0" destOrd="0" presId="urn:microsoft.com/office/officeart/2005/8/layout/hierarchy1"/>
    <dgm:cxn modelId="{2EE0063B-B393-8B47-803F-F38C66C53D21}" type="presOf" srcId="{CB5B35FE-09E8-4E0C-B1A9-5605F0E2A1DD}" destId="{722948AA-EF93-1E43-B1E7-D6415AA92CB1}" srcOrd="0" destOrd="0" presId="urn:microsoft.com/office/officeart/2005/8/layout/hierarchy1"/>
    <dgm:cxn modelId="{E152E597-0087-4C33-A7CB-B0FBDF729CE4}" srcId="{CB5B35FE-09E8-4E0C-B1A9-5605F0E2A1DD}" destId="{E1CA9E3C-9385-4330-B9D2-6714876A4457}" srcOrd="0" destOrd="0" parTransId="{92B21C92-93FD-43C0-9DAF-FC908AB2A979}" sibTransId="{B4030F2F-716E-4295-B890-504D202E1978}"/>
    <dgm:cxn modelId="{9C4743DD-CD65-4761-8667-1E70382D2CF1}" srcId="{CB5B35FE-09E8-4E0C-B1A9-5605F0E2A1DD}" destId="{E4B2A372-66FC-4631-8871-4C5D4EAD1A0E}" srcOrd="1" destOrd="0" parTransId="{1716AE1D-E062-45EB-B199-50A7EBB11AB6}" sibTransId="{9D1877F9-92E8-4B23-8F47-6BFA39F004EB}"/>
    <dgm:cxn modelId="{2DA5C7E2-2078-9F44-8704-EF135457AC6E}" type="presOf" srcId="{E1CA9E3C-9385-4330-B9D2-6714876A4457}" destId="{54FCF066-D434-ED4D-B5E3-5ACAC6049CEE}" srcOrd="0" destOrd="0" presId="urn:microsoft.com/office/officeart/2005/8/layout/hierarchy1"/>
    <dgm:cxn modelId="{7D1C32D9-306C-DA43-95FF-E79223BF6EAB}" type="presParOf" srcId="{722948AA-EF93-1E43-B1E7-D6415AA92CB1}" destId="{BE554B69-5EFA-2C47-A9A8-1E52E3C51F27}" srcOrd="0" destOrd="0" presId="urn:microsoft.com/office/officeart/2005/8/layout/hierarchy1"/>
    <dgm:cxn modelId="{A6E13716-AA33-CB4D-8C28-C2F145FFB4FB}" type="presParOf" srcId="{BE554B69-5EFA-2C47-A9A8-1E52E3C51F27}" destId="{0E9D2D47-6F0A-CF42-BDE9-7E12BF127EF2}" srcOrd="0" destOrd="0" presId="urn:microsoft.com/office/officeart/2005/8/layout/hierarchy1"/>
    <dgm:cxn modelId="{5FD770E6-BAF8-3A4F-8B57-5AE554D6FB0C}" type="presParOf" srcId="{0E9D2D47-6F0A-CF42-BDE9-7E12BF127EF2}" destId="{E5D67A2F-0E02-264D-9923-FE56E73AB3F5}" srcOrd="0" destOrd="0" presId="urn:microsoft.com/office/officeart/2005/8/layout/hierarchy1"/>
    <dgm:cxn modelId="{ED8BA4AC-96CA-8E4F-954D-D36FA73D71D2}" type="presParOf" srcId="{0E9D2D47-6F0A-CF42-BDE9-7E12BF127EF2}" destId="{54FCF066-D434-ED4D-B5E3-5ACAC6049CEE}" srcOrd="1" destOrd="0" presId="urn:microsoft.com/office/officeart/2005/8/layout/hierarchy1"/>
    <dgm:cxn modelId="{26A5604B-1E81-B040-BC91-3CB224FF862F}" type="presParOf" srcId="{BE554B69-5EFA-2C47-A9A8-1E52E3C51F27}" destId="{17E6B4F1-239A-854C-9C1E-A22B59A6BF8E}" srcOrd="1" destOrd="0" presId="urn:microsoft.com/office/officeart/2005/8/layout/hierarchy1"/>
    <dgm:cxn modelId="{E4946192-AC6B-3E40-8527-0ADA820C8E6E}" type="presParOf" srcId="{722948AA-EF93-1E43-B1E7-D6415AA92CB1}" destId="{3D9854D8-4F8C-FE47-AD28-F9EE7A0A347F}" srcOrd="1" destOrd="0" presId="urn:microsoft.com/office/officeart/2005/8/layout/hierarchy1"/>
    <dgm:cxn modelId="{4909F418-CFCD-4047-BDFC-18948D1E24EF}" type="presParOf" srcId="{3D9854D8-4F8C-FE47-AD28-F9EE7A0A347F}" destId="{BD6E1C9A-6EE3-7D42-A428-2BE7DD912BE4}" srcOrd="0" destOrd="0" presId="urn:microsoft.com/office/officeart/2005/8/layout/hierarchy1"/>
    <dgm:cxn modelId="{9A5D7958-936B-D647-9B82-32C440295B53}" type="presParOf" srcId="{BD6E1C9A-6EE3-7D42-A428-2BE7DD912BE4}" destId="{1D428AFA-BACA-3740-9D88-007FE208094F}" srcOrd="0" destOrd="0" presId="urn:microsoft.com/office/officeart/2005/8/layout/hierarchy1"/>
    <dgm:cxn modelId="{3C60C76B-6F2F-BD4B-90DC-408971FD8348}" type="presParOf" srcId="{BD6E1C9A-6EE3-7D42-A428-2BE7DD912BE4}" destId="{B619ADB1-F11D-0944-9B27-5BCB1D274CC8}" srcOrd="1" destOrd="0" presId="urn:microsoft.com/office/officeart/2005/8/layout/hierarchy1"/>
    <dgm:cxn modelId="{156F00C1-6E83-A249-B0A3-5E4D0DD60BB8}" type="presParOf" srcId="{3D9854D8-4F8C-FE47-AD28-F9EE7A0A347F}" destId="{8A0ABFBC-E188-1141-BF18-3670BA1BF75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DD5B9B-8E9D-4A5D-8F5D-A82458A60BD6}"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CB6FAB0B-6D3F-4857-83A9-77421337CD79}">
      <dgm:prSet/>
      <dgm:spPr/>
      <dgm:t>
        <a:bodyPr/>
        <a:lstStyle/>
        <a:p>
          <a:r>
            <a:rPr lang="fr-FR" dirty="0"/>
            <a:t>Personnes immigrantes (nées à l’extérieur du Canada)</a:t>
          </a:r>
          <a:endParaRPr lang="en-US" dirty="0"/>
        </a:p>
      </dgm:t>
    </dgm:pt>
    <dgm:pt modelId="{1315014F-9247-4433-839C-7C55CDB4C797}" type="parTrans" cxnId="{12993C18-67B5-41C7-A30C-0B689205E0DC}">
      <dgm:prSet/>
      <dgm:spPr/>
      <dgm:t>
        <a:bodyPr/>
        <a:lstStyle/>
        <a:p>
          <a:endParaRPr lang="en-US"/>
        </a:p>
      </dgm:t>
    </dgm:pt>
    <dgm:pt modelId="{7DC9039B-8BE0-44CF-BB4A-D59B12D7082C}" type="sibTrans" cxnId="{12993C18-67B5-41C7-A30C-0B689205E0DC}">
      <dgm:prSet/>
      <dgm:spPr/>
      <dgm:t>
        <a:bodyPr/>
        <a:lstStyle/>
        <a:p>
          <a:endParaRPr lang="en-US"/>
        </a:p>
      </dgm:t>
    </dgm:pt>
    <dgm:pt modelId="{E90FB3FC-3639-488F-8657-BA6657251854}">
      <dgm:prSet/>
      <dgm:spPr/>
      <dgm:t>
        <a:bodyPr/>
        <a:lstStyle/>
        <a:p>
          <a:r>
            <a:rPr lang="fr-FR" dirty="0"/>
            <a:t>Personnes d’origine immigrante (2</a:t>
          </a:r>
          <a:r>
            <a:rPr lang="fr-FR" baseline="30000" dirty="0"/>
            <a:t>e</a:t>
          </a:r>
          <a:r>
            <a:rPr lang="fr-FR" dirty="0"/>
            <a:t>, 3</a:t>
          </a:r>
          <a:r>
            <a:rPr lang="fr-FR" baseline="30000" dirty="0"/>
            <a:t>e</a:t>
          </a:r>
          <a:r>
            <a:rPr lang="fr-FR" dirty="0"/>
            <a:t>, génération).</a:t>
          </a:r>
          <a:endParaRPr lang="en-US" dirty="0"/>
        </a:p>
      </dgm:t>
    </dgm:pt>
    <dgm:pt modelId="{F1495D42-B460-4032-9555-0C2530C258DA}" type="parTrans" cxnId="{4D7A3FEB-E9DE-4C5E-B7ED-4243B00A8EC1}">
      <dgm:prSet/>
      <dgm:spPr/>
      <dgm:t>
        <a:bodyPr/>
        <a:lstStyle/>
        <a:p>
          <a:endParaRPr lang="en-US"/>
        </a:p>
      </dgm:t>
    </dgm:pt>
    <dgm:pt modelId="{07054169-4825-48DB-9441-8270C9950007}" type="sibTrans" cxnId="{4D7A3FEB-E9DE-4C5E-B7ED-4243B00A8EC1}">
      <dgm:prSet/>
      <dgm:spPr/>
      <dgm:t>
        <a:bodyPr/>
        <a:lstStyle/>
        <a:p>
          <a:endParaRPr lang="en-US"/>
        </a:p>
      </dgm:t>
    </dgm:pt>
    <dgm:pt modelId="{E3979EAD-884F-4D36-B6DC-06B96A56C967}">
      <dgm:prSet/>
      <dgm:spPr/>
      <dgm:t>
        <a:bodyPr/>
        <a:lstStyle/>
        <a:p>
          <a:r>
            <a:rPr lang="fr-FR" dirty="0"/>
            <a:t>Personnes minorisées nées au Canada sans passé immigrant proche</a:t>
          </a:r>
          <a:endParaRPr lang="en-US" dirty="0"/>
        </a:p>
      </dgm:t>
    </dgm:pt>
    <dgm:pt modelId="{66193906-0B8C-424D-B57D-720870A4605C}" type="parTrans" cxnId="{A405824D-15CC-4D68-92D2-60C05DD34AA7}">
      <dgm:prSet/>
      <dgm:spPr/>
      <dgm:t>
        <a:bodyPr/>
        <a:lstStyle/>
        <a:p>
          <a:endParaRPr lang="en-US"/>
        </a:p>
      </dgm:t>
    </dgm:pt>
    <dgm:pt modelId="{E99287CE-D7A0-49A1-AF47-8362C923286A}" type="sibTrans" cxnId="{A405824D-15CC-4D68-92D2-60C05DD34AA7}">
      <dgm:prSet/>
      <dgm:spPr/>
      <dgm:t>
        <a:bodyPr/>
        <a:lstStyle/>
        <a:p>
          <a:endParaRPr lang="en-US"/>
        </a:p>
      </dgm:t>
    </dgm:pt>
    <dgm:pt modelId="{D45077F3-3FFB-FB4A-B61E-415956407148}" type="pres">
      <dgm:prSet presAssocID="{B4DD5B9B-8E9D-4A5D-8F5D-A82458A60BD6}" presName="hierChild1" presStyleCnt="0">
        <dgm:presLayoutVars>
          <dgm:chPref val="1"/>
          <dgm:dir/>
          <dgm:animOne val="branch"/>
          <dgm:animLvl val="lvl"/>
          <dgm:resizeHandles/>
        </dgm:presLayoutVars>
      </dgm:prSet>
      <dgm:spPr/>
    </dgm:pt>
    <dgm:pt modelId="{C5188DB5-1160-BA48-9D96-5EE353D2C6A0}" type="pres">
      <dgm:prSet presAssocID="{CB6FAB0B-6D3F-4857-83A9-77421337CD79}" presName="hierRoot1" presStyleCnt="0"/>
      <dgm:spPr/>
    </dgm:pt>
    <dgm:pt modelId="{D7E369F5-64B5-E14B-BDB3-3E3F66624E2B}" type="pres">
      <dgm:prSet presAssocID="{CB6FAB0B-6D3F-4857-83A9-77421337CD79}" presName="composite" presStyleCnt="0"/>
      <dgm:spPr/>
    </dgm:pt>
    <dgm:pt modelId="{B0D1F3A7-8ECA-6446-8A07-8388B6845378}" type="pres">
      <dgm:prSet presAssocID="{CB6FAB0B-6D3F-4857-83A9-77421337CD79}" presName="background" presStyleLbl="node0" presStyleIdx="0" presStyleCnt="3"/>
      <dgm:spPr/>
    </dgm:pt>
    <dgm:pt modelId="{E9E707D2-D2AA-C745-A477-8395F8446C6B}" type="pres">
      <dgm:prSet presAssocID="{CB6FAB0B-6D3F-4857-83A9-77421337CD79}" presName="text" presStyleLbl="fgAcc0" presStyleIdx="0" presStyleCnt="3">
        <dgm:presLayoutVars>
          <dgm:chPref val="3"/>
        </dgm:presLayoutVars>
      </dgm:prSet>
      <dgm:spPr/>
    </dgm:pt>
    <dgm:pt modelId="{B05EE7FF-5082-F544-A19C-EBF9A57D77F1}" type="pres">
      <dgm:prSet presAssocID="{CB6FAB0B-6D3F-4857-83A9-77421337CD79}" presName="hierChild2" presStyleCnt="0"/>
      <dgm:spPr/>
    </dgm:pt>
    <dgm:pt modelId="{307BD707-4FAB-8542-ADEA-365BD37EC5A3}" type="pres">
      <dgm:prSet presAssocID="{E90FB3FC-3639-488F-8657-BA6657251854}" presName="hierRoot1" presStyleCnt="0"/>
      <dgm:spPr/>
    </dgm:pt>
    <dgm:pt modelId="{312E2500-B536-E94E-BD1D-DCEE5F8DD977}" type="pres">
      <dgm:prSet presAssocID="{E90FB3FC-3639-488F-8657-BA6657251854}" presName="composite" presStyleCnt="0"/>
      <dgm:spPr/>
    </dgm:pt>
    <dgm:pt modelId="{350EE2E1-9684-CA49-845F-EB4DD29455C4}" type="pres">
      <dgm:prSet presAssocID="{E90FB3FC-3639-488F-8657-BA6657251854}" presName="background" presStyleLbl="node0" presStyleIdx="1" presStyleCnt="3"/>
      <dgm:spPr/>
    </dgm:pt>
    <dgm:pt modelId="{F8730706-477F-E747-87EE-43B8B307B52E}" type="pres">
      <dgm:prSet presAssocID="{E90FB3FC-3639-488F-8657-BA6657251854}" presName="text" presStyleLbl="fgAcc0" presStyleIdx="1" presStyleCnt="3">
        <dgm:presLayoutVars>
          <dgm:chPref val="3"/>
        </dgm:presLayoutVars>
      </dgm:prSet>
      <dgm:spPr/>
    </dgm:pt>
    <dgm:pt modelId="{22A6800A-180C-4F4F-A944-14B78912B101}" type="pres">
      <dgm:prSet presAssocID="{E90FB3FC-3639-488F-8657-BA6657251854}" presName="hierChild2" presStyleCnt="0"/>
      <dgm:spPr/>
    </dgm:pt>
    <dgm:pt modelId="{02C09EB3-9E5B-3141-85F4-38414DFE6FAC}" type="pres">
      <dgm:prSet presAssocID="{E3979EAD-884F-4D36-B6DC-06B96A56C967}" presName="hierRoot1" presStyleCnt="0"/>
      <dgm:spPr/>
    </dgm:pt>
    <dgm:pt modelId="{34D3AB23-4D5C-5844-A883-58B31C3356C4}" type="pres">
      <dgm:prSet presAssocID="{E3979EAD-884F-4D36-B6DC-06B96A56C967}" presName="composite" presStyleCnt="0"/>
      <dgm:spPr/>
    </dgm:pt>
    <dgm:pt modelId="{A77B3832-EE67-E244-A7ED-92EC88E1F5FD}" type="pres">
      <dgm:prSet presAssocID="{E3979EAD-884F-4D36-B6DC-06B96A56C967}" presName="background" presStyleLbl="node0" presStyleIdx="2" presStyleCnt="3"/>
      <dgm:spPr/>
    </dgm:pt>
    <dgm:pt modelId="{99B35D0F-BF64-1A47-AB18-D8301B43F71D}" type="pres">
      <dgm:prSet presAssocID="{E3979EAD-884F-4D36-B6DC-06B96A56C967}" presName="text" presStyleLbl="fgAcc0" presStyleIdx="2" presStyleCnt="3">
        <dgm:presLayoutVars>
          <dgm:chPref val="3"/>
        </dgm:presLayoutVars>
      </dgm:prSet>
      <dgm:spPr/>
    </dgm:pt>
    <dgm:pt modelId="{C8678E89-9859-CC43-9918-FFE818CE1BC7}" type="pres">
      <dgm:prSet presAssocID="{E3979EAD-884F-4D36-B6DC-06B96A56C967}" presName="hierChild2" presStyleCnt="0"/>
      <dgm:spPr/>
    </dgm:pt>
  </dgm:ptLst>
  <dgm:cxnLst>
    <dgm:cxn modelId="{12993C18-67B5-41C7-A30C-0B689205E0DC}" srcId="{B4DD5B9B-8E9D-4A5D-8F5D-A82458A60BD6}" destId="{CB6FAB0B-6D3F-4857-83A9-77421337CD79}" srcOrd="0" destOrd="0" parTransId="{1315014F-9247-4433-839C-7C55CDB4C797}" sibTransId="{7DC9039B-8BE0-44CF-BB4A-D59B12D7082C}"/>
    <dgm:cxn modelId="{A405824D-15CC-4D68-92D2-60C05DD34AA7}" srcId="{B4DD5B9B-8E9D-4A5D-8F5D-A82458A60BD6}" destId="{E3979EAD-884F-4D36-B6DC-06B96A56C967}" srcOrd="2" destOrd="0" parTransId="{66193906-0B8C-424D-B57D-720870A4605C}" sibTransId="{E99287CE-D7A0-49A1-AF47-8362C923286A}"/>
    <dgm:cxn modelId="{27BBB599-7350-CD4B-A9B1-9E1AA728C342}" type="presOf" srcId="{E3979EAD-884F-4D36-B6DC-06B96A56C967}" destId="{99B35D0F-BF64-1A47-AB18-D8301B43F71D}" srcOrd="0" destOrd="0" presId="urn:microsoft.com/office/officeart/2005/8/layout/hierarchy1"/>
    <dgm:cxn modelId="{588528B9-76F4-E34A-A4A6-90D930161566}" type="presOf" srcId="{CB6FAB0B-6D3F-4857-83A9-77421337CD79}" destId="{E9E707D2-D2AA-C745-A477-8395F8446C6B}" srcOrd="0" destOrd="0" presId="urn:microsoft.com/office/officeart/2005/8/layout/hierarchy1"/>
    <dgm:cxn modelId="{DE9A59D4-AFE9-E541-94FB-AB72E0C17C30}" type="presOf" srcId="{B4DD5B9B-8E9D-4A5D-8F5D-A82458A60BD6}" destId="{D45077F3-3FFB-FB4A-B61E-415956407148}" srcOrd="0" destOrd="0" presId="urn:microsoft.com/office/officeart/2005/8/layout/hierarchy1"/>
    <dgm:cxn modelId="{FF4531E7-2DCB-4647-99D9-CAC080161ED4}" type="presOf" srcId="{E90FB3FC-3639-488F-8657-BA6657251854}" destId="{F8730706-477F-E747-87EE-43B8B307B52E}" srcOrd="0" destOrd="0" presId="urn:microsoft.com/office/officeart/2005/8/layout/hierarchy1"/>
    <dgm:cxn modelId="{4D7A3FEB-E9DE-4C5E-B7ED-4243B00A8EC1}" srcId="{B4DD5B9B-8E9D-4A5D-8F5D-A82458A60BD6}" destId="{E90FB3FC-3639-488F-8657-BA6657251854}" srcOrd="1" destOrd="0" parTransId="{F1495D42-B460-4032-9555-0C2530C258DA}" sibTransId="{07054169-4825-48DB-9441-8270C9950007}"/>
    <dgm:cxn modelId="{4DF72F18-442B-0B4A-BC27-F1272DB79C51}" type="presParOf" srcId="{D45077F3-3FFB-FB4A-B61E-415956407148}" destId="{C5188DB5-1160-BA48-9D96-5EE353D2C6A0}" srcOrd="0" destOrd="0" presId="urn:microsoft.com/office/officeart/2005/8/layout/hierarchy1"/>
    <dgm:cxn modelId="{187B1616-CC56-8C42-BE99-DE024D2B692D}" type="presParOf" srcId="{C5188DB5-1160-BA48-9D96-5EE353D2C6A0}" destId="{D7E369F5-64B5-E14B-BDB3-3E3F66624E2B}" srcOrd="0" destOrd="0" presId="urn:microsoft.com/office/officeart/2005/8/layout/hierarchy1"/>
    <dgm:cxn modelId="{49F115A6-A96B-1B42-869D-9C6926B4C478}" type="presParOf" srcId="{D7E369F5-64B5-E14B-BDB3-3E3F66624E2B}" destId="{B0D1F3A7-8ECA-6446-8A07-8388B6845378}" srcOrd="0" destOrd="0" presId="urn:microsoft.com/office/officeart/2005/8/layout/hierarchy1"/>
    <dgm:cxn modelId="{E2222602-CF83-8949-A6AA-046B796532C0}" type="presParOf" srcId="{D7E369F5-64B5-E14B-BDB3-3E3F66624E2B}" destId="{E9E707D2-D2AA-C745-A477-8395F8446C6B}" srcOrd="1" destOrd="0" presId="urn:microsoft.com/office/officeart/2005/8/layout/hierarchy1"/>
    <dgm:cxn modelId="{13AAAFDD-A51F-564B-980E-BBD05F0BC349}" type="presParOf" srcId="{C5188DB5-1160-BA48-9D96-5EE353D2C6A0}" destId="{B05EE7FF-5082-F544-A19C-EBF9A57D77F1}" srcOrd="1" destOrd="0" presId="urn:microsoft.com/office/officeart/2005/8/layout/hierarchy1"/>
    <dgm:cxn modelId="{C99F5DB8-6A83-1745-9B41-32B872C02220}" type="presParOf" srcId="{D45077F3-3FFB-FB4A-B61E-415956407148}" destId="{307BD707-4FAB-8542-ADEA-365BD37EC5A3}" srcOrd="1" destOrd="0" presId="urn:microsoft.com/office/officeart/2005/8/layout/hierarchy1"/>
    <dgm:cxn modelId="{E6276B49-41D6-104D-8480-7E2A17248B69}" type="presParOf" srcId="{307BD707-4FAB-8542-ADEA-365BD37EC5A3}" destId="{312E2500-B536-E94E-BD1D-DCEE5F8DD977}" srcOrd="0" destOrd="0" presId="urn:microsoft.com/office/officeart/2005/8/layout/hierarchy1"/>
    <dgm:cxn modelId="{4A729AC3-A005-4744-B653-A93249AE6E44}" type="presParOf" srcId="{312E2500-B536-E94E-BD1D-DCEE5F8DD977}" destId="{350EE2E1-9684-CA49-845F-EB4DD29455C4}" srcOrd="0" destOrd="0" presId="urn:microsoft.com/office/officeart/2005/8/layout/hierarchy1"/>
    <dgm:cxn modelId="{4F7FBE05-EC57-0548-AF6C-387FE0D7180D}" type="presParOf" srcId="{312E2500-B536-E94E-BD1D-DCEE5F8DD977}" destId="{F8730706-477F-E747-87EE-43B8B307B52E}" srcOrd="1" destOrd="0" presId="urn:microsoft.com/office/officeart/2005/8/layout/hierarchy1"/>
    <dgm:cxn modelId="{1B0A95D0-F4E8-1C4B-9910-1B647D9BA74E}" type="presParOf" srcId="{307BD707-4FAB-8542-ADEA-365BD37EC5A3}" destId="{22A6800A-180C-4F4F-A944-14B78912B101}" srcOrd="1" destOrd="0" presId="urn:microsoft.com/office/officeart/2005/8/layout/hierarchy1"/>
    <dgm:cxn modelId="{AD1FDD9E-A25D-B14E-8BC3-81C44C226A07}" type="presParOf" srcId="{D45077F3-3FFB-FB4A-B61E-415956407148}" destId="{02C09EB3-9E5B-3141-85F4-38414DFE6FAC}" srcOrd="2" destOrd="0" presId="urn:microsoft.com/office/officeart/2005/8/layout/hierarchy1"/>
    <dgm:cxn modelId="{CACC0991-5834-024A-AF73-65DD80254B16}" type="presParOf" srcId="{02C09EB3-9E5B-3141-85F4-38414DFE6FAC}" destId="{34D3AB23-4D5C-5844-A883-58B31C3356C4}" srcOrd="0" destOrd="0" presId="urn:microsoft.com/office/officeart/2005/8/layout/hierarchy1"/>
    <dgm:cxn modelId="{7FCBAE74-B994-6A45-AC14-0E89B49CFA12}" type="presParOf" srcId="{34D3AB23-4D5C-5844-A883-58B31C3356C4}" destId="{A77B3832-EE67-E244-A7ED-92EC88E1F5FD}" srcOrd="0" destOrd="0" presId="urn:microsoft.com/office/officeart/2005/8/layout/hierarchy1"/>
    <dgm:cxn modelId="{2667C4EE-65B4-0C4D-8D71-E6F37D9212A4}" type="presParOf" srcId="{34D3AB23-4D5C-5844-A883-58B31C3356C4}" destId="{99B35D0F-BF64-1A47-AB18-D8301B43F71D}" srcOrd="1" destOrd="0" presId="urn:microsoft.com/office/officeart/2005/8/layout/hierarchy1"/>
    <dgm:cxn modelId="{ACB0EF7B-5C21-0A47-9092-BB654FBAAC0C}" type="presParOf" srcId="{02C09EB3-9E5B-3141-85F4-38414DFE6FAC}" destId="{C8678E89-9859-CC43-9918-FFE818CE1BC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35C5D-C4BD-374A-A0D9-8C80E5FE0BF6}">
      <dsp:nvSpPr>
        <dsp:cNvPr id="0" name=""/>
        <dsp:cNvSpPr/>
      </dsp:nvSpPr>
      <dsp:spPr>
        <a:xfrm>
          <a:off x="0" y="68254"/>
          <a:ext cx="9601200" cy="1686445"/>
        </a:xfrm>
        <a:prstGeom prst="roundRect">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just" defTabSz="1111250">
            <a:lnSpc>
              <a:spcPct val="90000"/>
            </a:lnSpc>
            <a:spcBef>
              <a:spcPct val="0"/>
            </a:spcBef>
            <a:spcAft>
              <a:spcPct val="35000"/>
            </a:spcAft>
            <a:buNone/>
          </a:pPr>
          <a:r>
            <a:rPr lang="fr-FR" sz="2500" kern="1200" dirty="0"/>
            <a:t>Au Québec, en 2012, 17 % des personnes n’étant pas nées au Canada offraient du soutien à une personne (Statistiques Canada, 2012; Gouvernement du Québec, 2021). </a:t>
          </a:r>
          <a:endParaRPr lang="en-US" sz="2500" kern="1200" dirty="0"/>
        </a:p>
      </dsp:txBody>
      <dsp:txXfrm>
        <a:off x="82325" y="150579"/>
        <a:ext cx="9436550" cy="1521795"/>
      </dsp:txXfrm>
    </dsp:sp>
    <dsp:sp modelId="{81FBCC67-5DD5-E74E-B56A-8BAAA38ED195}">
      <dsp:nvSpPr>
        <dsp:cNvPr id="0" name=""/>
        <dsp:cNvSpPr/>
      </dsp:nvSpPr>
      <dsp:spPr>
        <a:xfrm>
          <a:off x="0" y="1826700"/>
          <a:ext cx="9601200" cy="1686445"/>
        </a:xfrm>
        <a:prstGeom prst="roundRect">
          <a:avLst/>
        </a:prstGeom>
        <a:gradFill rotWithShape="0">
          <a:gsLst>
            <a:gs pos="0">
              <a:schemeClr val="accent5">
                <a:hueOff val="17826550"/>
                <a:satOff val="-47304"/>
                <a:lumOff val="-2550"/>
                <a:alphaOff val="0"/>
                <a:tint val="94000"/>
                <a:satMod val="103000"/>
                <a:lumMod val="102000"/>
              </a:schemeClr>
            </a:gs>
            <a:gs pos="50000">
              <a:schemeClr val="accent5">
                <a:hueOff val="17826550"/>
                <a:satOff val="-47304"/>
                <a:lumOff val="-2550"/>
                <a:alphaOff val="0"/>
                <a:shade val="100000"/>
                <a:satMod val="110000"/>
                <a:lumMod val="100000"/>
              </a:schemeClr>
            </a:gs>
            <a:gs pos="100000">
              <a:schemeClr val="accent5">
                <a:hueOff val="17826550"/>
                <a:satOff val="-47304"/>
                <a:lumOff val="-255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fr-FR" sz="2500" kern="1200"/>
            <a:t>À Montréal, en 2006, 16 % des proches-aidant.e.s montréalais.e.s parlaient une autre langue que le français ou l’anglais à la maison, 32 % étaient immigrants, dont 62 % étaient arrivé.e.s avant 1991 (L’Appui, 2013; Statistiques Canada, 2006). </a:t>
          </a:r>
          <a:endParaRPr lang="en-US" sz="2500" kern="1200"/>
        </a:p>
      </dsp:txBody>
      <dsp:txXfrm>
        <a:off x="82325" y="1909025"/>
        <a:ext cx="9436550" cy="15217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D67A2F-0E02-264D-9923-FE56E73AB3F5}">
      <dsp:nvSpPr>
        <dsp:cNvPr id="0" name=""/>
        <dsp:cNvSpPr/>
      </dsp:nvSpPr>
      <dsp:spPr>
        <a:xfrm>
          <a:off x="1172" y="267452"/>
          <a:ext cx="4113795" cy="2612260"/>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54FCF066-D434-ED4D-B5E3-5ACAC6049CEE}">
      <dsp:nvSpPr>
        <dsp:cNvPr id="0" name=""/>
        <dsp:cNvSpPr/>
      </dsp:nvSpPr>
      <dsp:spPr>
        <a:xfrm>
          <a:off x="458260" y="701686"/>
          <a:ext cx="4113795" cy="2612260"/>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kern="1200" baseline="0" dirty="0"/>
            <a:t>Reconnaissance et volonté apparente d’offrir du support à tous les proches-</a:t>
          </a:r>
          <a:r>
            <a:rPr lang="fr-FR" sz="2800" kern="1200" baseline="0" dirty="0" err="1"/>
            <a:t>aidant.e.s</a:t>
          </a:r>
          <a:endParaRPr lang="en-US" sz="2800" kern="1200" dirty="0"/>
        </a:p>
      </dsp:txBody>
      <dsp:txXfrm>
        <a:off x="534770" y="778196"/>
        <a:ext cx="3960775" cy="2459240"/>
      </dsp:txXfrm>
    </dsp:sp>
    <dsp:sp modelId="{1D428AFA-BACA-3740-9D88-007FE208094F}">
      <dsp:nvSpPr>
        <dsp:cNvPr id="0" name=""/>
        <dsp:cNvSpPr/>
      </dsp:nvSpPr>
      <dsp:spPr>
        <a:xfrm>
          <a:off x="5029144" y="267452"/>
          <a:ext cx="4113795" cy="2612260"/>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sp>
    <dsp:sp modelId="{B619ADB1-F11D-0944-9B27-5BCB1D274CC8}">
      <dsp:nvSpPr>
        <dsp:cNvPr id="0" name=""/>
        <dsp:cNvSpPr/>
      </dsp:nvSpPr>
      <dsp:spPr>
        <a:xfrm>
          <a:off x="5486232" y="701686"/>
          <a:ext cx="4113795" cy="2612260"/>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kern="1200" baseline="0" dirty="0"/>
            <a:t>Pas encore de mesures spécifiques ni statistiques croisées concernant les groupes sociaux issus de la diversité ethnoculturelle</a:t>
          </a:r>
          <a:endParaRPr lang="en-US" sz="2800" kern="1200" dirty="0"/>
        </a:p>
      </dsp:txBody>
      <dsp:txXfrm>
        <a:off x="5562742" y="778196"/>
        <a:ext cx="3960775" cy="2459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D1F3A7-8ECA-6446-8A07-8388B6845378}">
      <dsp:nvSpPr>
        <dsp:cNvPr id="0" name=""/>
        <dsp:cNvSpPr/>
      </dsp:nvSpPr>
      <dsp:spPr>
        <a:xfrm>
          <a:off x="0" y="485224"/>
          <a:ext cx="2886075" cy="1832657"/>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E707D2-D2AA-C745-A477-8395F8446C6B}">
      <dsp:nvSpPr>
        <dsp:cNvPr id="0" name=""/>
        <dsp:cNvSpPr/>
      </dsp:nvSpPr>
      <dsp:spPr>
        <a:xfrm>
          <a:off x="320675" y="789865"/>
          <a:ext cx="2886075" cy="1832657"/>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dirty="0"/>
            <a:t>Personnes immigrantes (nées à l’extérieur du Canada)</a:t>
          </a:r>
          <a:endParaRPr lang="en-US" sz="2400" kern="1200" dirty="0"/>
        </a:p>
      </dsp:txBody>
      <dsp:txXfrm>
        <a:off x="374352" y="843542"/>
        <a:ext cx="2778721" cy="1725303"/>
      </dsp:txXfrm>
    </dsp:sp>
    <dsp:sp modelId="{350EE2E1-9684-CA49-845F-EB4DD29455C4}">
      <dsp:nvSpPr>
        <dsp:cNvPr id="0" name=""/>
        <dsp:cNvSpPr/>
      </dsp:nvSpPr>
      <dsp:spPr>
        <a:xfrm>
          <a:off x="3527425" y="485224"/>
          <a:ext cx="2886075" cy="1832657"/>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730706-477F-E747-87EE-43B8B307B52E}">
      <dsp:nvSpPr>
        <dsp:cNvPr id="0" name=""/>
        <dsp:cNvSpPr/>
      </dsp:nvSpPr>
      <dsp:spPr>
        <a:xfrm>
          <a:off x="3848100" y="789865"/>
          <a:ext cx="2886075" cy="1832657"/>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dirty="0"/>
            <a:t>Personnes d’origine immigrante (2</a:t>
          </a:r>
          <a:r>
            <a:rPr lang="fr-FR" sz="2400" kern="1200" baseline="30000" dirty="0"/>
            <a:t>e</a:t>
          </a:r>
          <a:r>
            <a:rPr lang="fr-FR" sz="2400" kern="1200" dirty="0"/>
            <a:t>, 3</a:t>
          </a:r>
          <a:r>
            <a:rPr lang="fr-FR" sz="2400" kern="1200" baseline="30000" dirty="0"/>
            <a:t>e</a:t>
          </a:r>
          <a:r>
            <a:rPr lang="fr-FR" sz="2400" kern="1200" dirty="0"/>
            <a:t>, génération).</a:t>
          </a:r>
          <a:endParaRPr lang="en-US" sz="2400" kern="1200" dirty="0"/>
        </a:p>
      </dsp:txBody>
      <dsp:txXfrm>
        <a:off x="3901777" y="843542"/>
        <a:ext cx="2778721" cy="1725303"/>
      </dsp:txXfrm>
    </dsp:sp>
    <dsp:sp modelId="{A77B3832-EE67-E244-A7ED-92EC88E1F5FD}">
      <dsp:nvSpPr>
        <dsp:cNvPr id="0" name=""/>
        <dsp:cNvSpPr/>
      </dsp:nvSpPr>
      <dsp:spPr>
        <a:xfrm>
          <a:off x="7054850" y="485224"/>
          <a:ext cx="2886075" cy="1832657"/>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B35D0F-BF64-1A47-AB18-D8301B43F71D}">
      <dsp:nvSpPr>
        <dsp:cNvPr id="0" name=""/>
        <dsp:cNvSpPr/>
      </dsp:nvSpPr>
      <dsp:spPr>
        <a:xfrm>
          <a:off x="7375525" y="789865"/>
          <a:ext cx="2886075" cy="1832657"/>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kern="1200" dirty="0"/>
            <a:t>Personnes minorisées nées au Canada sans passé immigrant proche</a:t>
          </a:r>
          <a:endParaRPr lang="en-US" sz="2400" kern="1200" dirty="0"/>
        </a:p>
      </dsp:txBody>
      <dsp:txXfrm>
        <a:off x="7429202" y="843542"/>
        <a:ext cx="2778721" cy="17253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CA"/>
              <a:t>Modifier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8A87A34-81AB-432B-8DAE-1953F412C126}" type="datetimeFigureOut">
              <a:rPr lang="en-US" smtClean="0"/>
              <a:t>11/8/22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t>‹n°›</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35948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09258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CA"/>
              <a:t>Modifier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336340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Content Placeholder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349612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fr-CA"/>
              <a:t>Modifier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8A87A34-81AB-432B-8DAE-1953F412C126}" type="datetimeFigureOut">
              <a:rPr lang="en-US" smtClean="0"/>
              <a:t>11/8/22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247740922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CA"/>
              <a:t>Modifier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496883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CA"/>
              <a:t>Modifier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02346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82515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545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CA"/>
              <a:t>Modifier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t>11/8/22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886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CA"/>
              <a:t>Modifier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pPr/>
              <a:t>11/8/22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8005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CA"/>
              <a:t>Modifier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8A87A34-81AB-432B-8DAE-1953F412C126}" type="datetimeFigureOut">
              <a:rPr lang="en-US" smtClean="0"/>
              <a:pPr/>
              <a:t>11/8/22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9932571"/>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oi.org/10.5195/aa.2021.279" TargetMode="External"/><Relationship Id="rId2" Type="http://schemas.openxmlformats.org/officeDocument/2006/relationships/hyperlink" Target="https://doi.org/10.1016/j.jaging.2006.06.002" TargetMode="External"/><Relationship Id="rId1" Type="http://schemas.openxmlformats.org/officeDocument/2006/relationships/slideLayout" Target="../slideLayouts/slideLayout2.xml"/><Relationship Id="rId4" Type="http://schemas.openxmlformats.org/officeDocument/2006/relationships/hyperlink" Target="https://doi.org/10.1111/jomf.12119"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7202/1075459ar"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5E6492-0ED9-0201-D660-76918AC50052}"/>
              </a:ext>
            </a:extLst>
          </p:cNvPr>
          <p:cNvSpPr>
            <a:spLocks noGrp="1"/>
          </p:cNvSpPr>
          <p:nvPr>
            <p:ph type="ctrTitle"/>
          </p:nvPr>
        </p:nvSpPr>
        <p:spPr>
          <a:xfrm>
            <a:off x="1915126" y="2269074"/>
            <a:ext cx="8361229" cy="2098226"/>
          </a:xfrm>
        </p:spPr>
        <p:txBody>
          <a:bodyPr>
            <a:normAutofit fontScale="90000"/>
          </a:bodyPr>
          <a:lstStyle/>
          <a:p>
            <a:br>
              <a:rPr lang="fr-FR" sz="3100" b="1" dirty="0"/>
            </a:br>
            <a:br>
              <a:rPr lang="fr-FR" sz="3100" b="1" dirty="0"/>
            </a:br>
            <a:br>
              <a:rPr lang="fr-FR" sz="3100" b="1" dirty="0"/>
            </a:br>
            <a:br>
              <a:rPr lang="fr-FR" sz="3100" b="1" dirty="0"/>
            </a:br>
            <a:br>
              <a:rPr lang="fr-FR" sz="3100" b="1" dirty="0"/>
            </a:br>
            <a:br>
              <a:rPr lang="fr-FR" sz="3100" b="1" dirty="0"/>
            </a:br>
            <a:br>
              <a:rPr lang="fr-FR" sz="3100" b="1" dirty="0"/>
            </a:br>
            <a:r>
              <a:rPr lang="fr-FR" sz="3100" b="1" dirty="0"/>
              <a:t>PROCHE-AIDANCE et diversité ethnoculturelle au Québec et ailleurs : un tour d’horizon des enjeux</a:t>
            </a:r>
            <a:br>
              <a:rPr lang="fr-FR" sz="3200" dirty="0"/>
            </a:br>
            <a:br>
              <a:rPr lang="fr-FR" sz="3200" dirty="0"/>
            </a:br>
            <a:r>
              <a:rPr lang="fr-FR" sz="2400" dirty="0"/>
              <a:t>Par Julien Simard (</a:t>
            </a:r>
            <a:r>
              <a:rPr lang="fr-FR" sz="2400" dirty="0" err="1"/>
              <a:t>Ph.D</a:t>
            </a:r>
            <a:r>
              <a:rPr lang="fr-FR" sz="2400" dirty="0"/>
              <a:t>.), Chloé </a:t>
            </a:r>
            <a:r>
              <a:rPr lang="fr-FR" sz="2400" dirty="0" err="1"/>
              <a:t>Dauphinais</a:t>
            </a:r>
            <a:r>
              <a:rPr lang="fr-FR" sz="2400" dirty="0"/>
              <a:t> (doctorante), Yan Grenier (</a:t>
            </a:r>
            <a:r>
              <a:rPr lang="fr-FR" sz="2400" dirty="0" err="1"/>
              <a:t>Ph.D</a:t>
            </a:r>
            <a:r>
              <a:rPr lang="fr-FR" sz="2400" dirty="0"/>
              <a:t>.) </a:t>
            </a:r>
            <a:br>
              <a:rPr lang="fr-FR" sz="2400" dirty="0"/>
            </a:br>
            <a:br>
              <a:rPr lang="fr-FR" sz="2400" dirty="0"/>
            </a:br>
            <a:r>
              <a:rPr lang="fr-FR" sz="2400" dirty="0"/>
              <a:t>8 novembre 2022 – Symposium ACCESSS</a:t>
            </a:r>
            <a:br>
              <a:rPr lang="fr-FR" sz="3200" dirty="0"/>
            </a:br>
            <a:endParaRPr lang="fr-FR" sz="3200" dirty="0"/>
          </a:p>
        </p:txBody>
      </p:sp>
      <p:sp>
        <p:nvSpPr>
          <p:cNvPr id="3" name="Sous-titre 2">
            <a:extLst>
              <a:ext uri="{FF2B5EF4-FFF2-40B4-BE49-F238E27FC236}">
                <a16:creationId xmlns:a16="http://schemas.microsoft.com/office/drawing/2014/main" id="{38F31F1D-580A-550A-6B97-4F09179DB01D}"/>
              </a:ext>
            </a:extLst>
          </p:cNvPr>
          <p:cNvSpPr>
            <a:spLocks noGrp="1"/>
          </p:cNvSpPr>
          <p:nvPr>
            <p:ph type="subTitle" idx="1"/>
          </p:nvPr>
        </p:nvSpPr>
        <p:spPr>
          <a:xfrm>
            <a:off x="2679905" y="4367300"/>
            <a:ext cx="6831673" cy="1086237"/>
          </a:xfrm>
        </p:spPr>
        <p:txBody>
          <a:bodyPr>
            <a:normAutofit/>
          </a:bodyPr>
          <a:lstStyle/>
          <a:p>
            <a:r>
              <a:rPr lang="fr-CA" sz="1800" b="0" i="1" dirty="0">
                <a:solidFill>
                  <a:srgbClr val="000000"/>
                </a:solidFill>
                <a:effectLst/>
                <a:latin typeface="Calibri" panose="020F0502020204030204" pitchFamily="34" charset="0"/>
              </a:rPr>
              <a:t>Revisiter la notion de proche </a:t>
            </a:r>
            <a:r>
              <a:rPr lang="fr-CA" sz="1800" b="0" i="1" dirty="0" err="1">
                <a:solidFill>
                  <a:srgbClr val="000000"/>
                </a:solidFill>
                <a:effectLst/>
                <a:latin typeface="Calibri" panose="020F0502020204030204" pitchFamily="34" charset="0"/>
              </a:rPr>
              <a:t>aidance</a:t>
            </a:r>
            <a:r>
              <a:rPr lang="fr-CA" sz="1800" b="0" i="1" dirty="0">
                <a:solidFill>
                  <a:srgbClr val="000000"/>
                </a:solidFill>
                <a:effectLst/>
                <a:latin typeface="Calibri" panose="020F0502020204030204" pitchFamily="34" charset="0"/>
              </a:rPr>
              <a:t> à la lumière des expériences de personnes appartenant à un groupe ethnoculturel minoritaire vivant au Québec</a:t>
            </a:r>
            <a:endParaRPr lang="fr-FR" i="1" dirty="0"/>
          </a:p>
        </p:txBody>
      </p:sp>
      <p:pic>
        <p:nvPicPr>
          <p:cNvPr id="5" name="Image 4">
            <a:extLst>
              <a:ext uri="{FF2B5EF4-FFF2-40B4-BE49-F238E27FC236}">
                <a16:creationId xmlns:a16="http://schemas.microsoft.com/office/drawing/2014/main" id="{01BAFE0A-F5AF-3B40-9673-506B3E0A50A9}"/>
              </a:ext>
            </a:extLst>
          </p:cNvPr>
          <p:cNvPicPr>
            <a:picLocks noChangeAspect="1"/>
          </p:cNvPicPr>
          <p:nvPr/>
        </p:nvPicPr>
        <p:blipFill>
          <a:blip r:embed="rId2"/>
          <a:stretch>
            <a:fillRect/>
          </a:stretch>
        </p:blipFill>
        <p:spPr>
          <a:xfrm>
            <a:off x="4616986" y="5453537"/>
            <a:ext cx="2957512" cy="957468"/>
          </a:xfrm>
          <a:prstGeom prst="rect">
            <a:avLst/>
          </a:prstGeom>
        </p:spPr>
      </p:pic>
    </p:spTree>
    <p:extLst>
      <p:ext uri="{BB962C8B-B14F-4D97-AF65-F5344CB8AC3E}">
        <p14:creationId xmlns:p14="http://schemas.microsoft.com/office/powerpoint/2010/main" val="3370037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0245FC1-669A-4558-8341-5A7148C77A2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1" name="Freeform 6">
              <a:extLst>
                <a:ext uri="{FF2B5EF4-FFF2-40B4-BE49-F238E27FC236}">
                  <a16:creationId xmlns:a16="http://schemas.microsoft.com/office/drawing/2014/main" id="{F2D3FC59-9FB9-48FC-8D66-9ACDB840E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2" name="Freeform 6">
              <a:extLst>
                <a:ext uri="{FF2B5EF4-FFF2-40B4-BE49-F238E27FC236}">
                  <a16:creationId xmlns:a16="http://schemas.microsoft.com/office/drawing/2014/main" id="{27D0D12F-DDEA-45FE-91AE-E35A03B651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4" name="Rectangle 13">
            <a:extLst>
              <a:ext uri="{FF2B5EF4-FFF2-40B4-BE49-F238E27FC236}">
                <a16:creationId xmlns:a16="http://schemas.microsoft.com/office/drawing/2014/main" id="{59AE0281-C119-4838-ADCF-4460B1C61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D0B216A-D147-9864-1A16-0C29892AC6A1}"/>
              </a:ext>
            </a:extLst>
          </p:cNvPr>
          <p:cNvSpPr>
            <a:spLocks noGrp="1"/>
          </p:cNvSpPr>
          <p:nvPr>
            <p:ph type="title"/>
          </p:nvPr>
        </p:nvSpPr>
        <p:spPr>
          <a:xfrm>
            <a:off x="659230" y="4484772"/>
            <a:ext cx="10869750" cy="1237298"/>
          </a:xfrm>
        </p:spPr>
        <p:txBody>
          <a:bodyPr vert="horz" lIns="91440" tIns="45720" rIns="91440" bIns="45720" rtlCol="0" anchor="b">
            <a:normAutofit/>
          </a:bodyPr>
          <a:lstStyle/>
          <a:p>
            <a:pPr algn="ctr"/>
            <a:r>
              <a:rPr lang="en-US" sz="4000" cap="all"/>
              <a:t>Résultats de l’enquête de Brotman et al. (2020)</a:t>
            </a:r>
          </a:p>
        </p:txBody>
      </p:sp>
      <p:sp>
        <p:nvSpPr>
          <p:cNvPr id="16" name="Freeform 6">
            <a:extLst>
              <a:ext uri="{FF2B5EF4-FFF2-40B4-BE49-F238E27FC236}">
                <a16:creationId xmlns:a16="http://schemas.microsoft.com/office/drawing/2014/main" id="{BF8795C8-A3FD-4B8A-B476-D8CC97C1F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46527" y="-13329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18" name="Freeform 6">
            <a:extLst>
              <a:ext uri="{FF2B5EF4-FFF2-40B4-BE49-F238E27FC236}">
                <a16:creationId xmlns:a16="http://schemas.microsoft.com/office/drawing/2014/main" id="{D5C7B05C-C4F8-4739-97B4-EB05F56633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838485" y="614084"/>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5" name="Espace réservé du contenu 4">
            <a:extLst>
              <a:ext uri="{FF2B5EF4-FFF2-40B4-BE49-F238E27FC236}">
                <a16:creationId xmlns:a16="http://schemas.microsoft.com/office/drawing/2014/main" id="{69D827A3-2793-B57C-C0D0-99860643DBE0}"/>
              </a:ext>
            </a:extLst>
          </p:cNvPr>
          <p:cNvPicPr>
            <a:picLocks noGrp="1" noChangeAspect="1"/>
          </p:cNvPicPr>
          <p:nvPr>
            <p:ph idx="1"/>
          </p:nvPr>
        </p:nvPicPr>
        <p:blipFill>
          <a:blip r:embed="rId2"/>
          <a:stretch>
            <a:fillRect/>
          </a:stretch>
        </p:blipFill>
        <p:spPr>
          <a:xfrm>
            <a:off x="1624011" y="1150341"/>
            <a:ext cx="8914874" cy="2585314"/>
          </a:xfrm>
          <a:prstGeom prst="rect">
            <a:avLst/>
          </a:prstGeom>
        </p:spPr>
      </p:pic>
      <p:sp>
        <p:nvSpPr>
          <p:cNvPr id="3" name="ZoneTexte 2">
            <a:extLst>
              <a:ext uri="{FF2B5EF4-FFF2-40B4-BE49-F238E27FC236}">
                <a16:creationId xmlns:a16="http://schemas.microsoft.com/office/drawing/2014/main" id="{3E50575A-9833-1DDF-474E-54A1462C93AB}"/>
              </a:ext>
            </a:extLst>
          </p:cNvPr>
          <p:cNvSpPr txBox="1"/>
          <p:nvPr/>
        </p:nvSpPr>
        <p:spPr>
          <a:xfrm>
            <a:off x="1028700" y="6263640"/>
            <a:ext cx="9559220" cy="369332"/>
          </a:xfrm>
          <a:prstGeom prst="rect">
            <a:avLst/>
          </a:prstGeom>
          <a:noFill/>
        </p:spPr>
        <p:txBody>
          <a:bodyPr wrap="none" rtlCol="0">
            <a:spAutoFit/>
          </a:bodyPr>
          <a:lstStyle/>
          <a:p>
            <a:r>
              <a:rPr lang="fr-FR" dirty="0"/>
              <a:t>https://</a:t>
            </a:r>
            <a:r>
              <a:rPr lang="fr-FR" dirty="0" err="1"/>
              <a:t>www.creges.ca</a:t>
            </a:r>
            <a:r>
              <a:rPr lang="fr-FR" dirty="0"/>
              <a:t>/</a:t>
            </a:r>
            <a:r>
              <a:rPr lang="fr-FR" dirty="0" err="1"/>
              <a:t>wp</a:t>
            </a:r>
            <a:r>
              <a:rPr lang="fr-FR" dirty="0"/>
              <a:t>-content/</a:t>
            </a:r>
            <a:r>
              <a:rPr lang="fr-FR" dirty="0" err="1"/>
              <a:t>uploads</a:t>
            </a:r>
            <a:r>
              <a:rPr lang="fr-FR" dirty="0"/>
              <a:t>/2022/05/Proche-aidance-Policy-Brief-23-05-22.pdf</a:t>
            </a:r>
          </a:p>
        </p:txBody>
      </p:sp>
    </p:spTree>
    <p:extLst>
      <p:ext uri="{BB962C8B-B14F-4D97-AF65-F5344CB8AC3E}">
        <p14:creationId xmlns:p14="http://schemas.microsoft.com/office/powerpoint/2010/main" val="953423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3A1D10-26D3-8FE7-4E3D-FE51A662D093}"/>
              </a:ext>
            </a:extLst>
          </p:cNvPr>
          <p:cNvSpPr>
            <a:spLocks noGrp="1"/>
          </p:cNvSpPr>
          <p:nvPr>
            <p:ph type="title"/>
          </p:nvPr>
        </p:nvSpPr>
        <p:spPr/>
        <p:txBody>
          <a:bodyPr/>
          <a:lstStyle/>
          <a:p>
            <a:r>
              <a:rPr lang="fr-FR" dirty="0"/>
              <a:t>Constats empiriques (1)</a:t>
            </a:r>
          </a:p>
        </p:txBody>
      </p:sp>
      <p:sp>
        <p:nvSpPr>
          <p:cNvPr id="3" name="Espace réservé du contenu 2">
            <a:extLst>
              <a:ext uri="{FF2B5EF4-FFF2-40B4-BE49-F238E27FC236}">
                <a16:creationId xmlns:a16="http://schemas.microsoft.com/office/drawing/2014/main" id="{140A3734-0BA2-A035-3E70-44A802ED1B9A}"/>
              </a:ext>
            </a:extLst>
          </p:cNvPr>
          <p:cNvSpPr>
            <a:spLocks noGrp="1"/>
          </p:cNvSpPr>
          <p:nvPr>
            <p:ph idx="1"/>
          </p:nvPr>
        </p:nvSpPr>
        <p:spPr/>
        <p:txBody>
          <a:bodyPr/>
          <a:lstStyle/>
          <a:p>
            <a:pPr algn="just"/>
            <a:r>
              <a:rPr lang="fr-FR" dirty="0"/>
              <a:t>Généralement, une valorisation du soutien familial, mais il est impossible de généraliser et de présumer que les personnes reçoivent des soins ou du soutien adéquats et suffisants. </a:t>
            </a:r>
          </a:p>
          <a:p>
            <a:pPr algn="just"/>
            <a:r>
              <a:rPr lang="fr-FR" dirty="0"/>
              <a:t>Personnes âgées immigrantes (surtout parrainées) = risque accru d’isolement social.</a:t>
            </a:r>
          </a:p>
          <a:p>
            <a:pPr algn="just"/>
            <a:r>
              <a:rPr lang="fr-FR" dirty="0"/>
              <a:t>Difficultés pour personnes proches-aidantes allophones d’apprendre le français ou l’anglais en raison de la surcharge de travail de soin. </a:t>
            </a:r>
          </a:p>
          <a:p>
            <a:pPr algn="just"/>
            <a:r>
              <a:rPr lang="fr-FR" dirty="0"/>
              <a:t>Prévalence élevée de maladies chroniques parmi les populations immigrantes âgées.</a:t>
            </a:r>
          </a:p>
          <a:p>
            <a:pPr algn="just"/>
            <a:endParaRPr lang="fr-FR" dirty="0"/>
          </a:p>
          <a:p>
            <a:pPr algn="just"/>
            <a:endParaRPr lang="fr-FR" dirty="0"/>
          </a:p>
          <a:p>
            <a:endParaRPr lang="fr-FR" dirty="0"/>
          </a:p>
        </p:txBody>
      </p:sp>
    </p:spTree>
    <p:extLst>
      <p:ext uri="{BB962C8B-B14F-4D97-AF65-F5344CB8AC3E}">
        <p14:creationId xmlns:p14="http://schemas.microsoft.com/office/powerpoint/2010/main" val="866410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C64EBE-F7CF-F703-2998-432BD3344D60}"/>
              </a:ext>
            </a:extLst>
          </p:cNvPr>
          <p:cNvSpPr>
            <a:spLocks noGrp="1"/>
          </p:cNvSpPr>
          <p:nvPr>
            <p:ph type="title"/>
          </p:nvPr>
        </p:nvSpPr>
        <p:spPr/>
        <p:txBody>
          <a:bodyPr/>
          <a:lstStyle/>
          <a:p>
            <a:r>
              <a:rPr lang="fr-FR" dirty="0"/>
              <a:t>Constats empiriques (2)</a:t>
            </a:r>
          </a:p>
        </p:txBody>
      </p:sp>
      <p:sp>
        <p:nvSpPr>
          <p:cNvPr id="3" name="Espace réservé du contenu 2">
            <a:extLst>
              <a:ext uri="{FF2B5EF4-FFF2-40B4-BE49-F238E27FC236}">
                <a16:creationId xmlns:a16="http://schemas.microsoft.com/office/drawing/2014/main" id="{E175772B-4F62-98B9-4C99-F2BB38F0638E}"/>
              </a:ext>
            </a:extLst>
          </p:cNvPr>
          <p:cNvSpPr>
            <a:spLocks noGrp="1"/>
          </p:cNvSpPr>
          <p:nvPr>
            <p:ph idx="1"/>
          </p:nvPr>
        </p:nvSpPr>
        <p:spPr/>
        <p:txBody>
          <a:bodyPr/>
          <a:lstStyle/>
          <a:p>
            <a:r>
              <a:rPr lang="fr-FR" dirty="0"/>
              <a:t>Parfois, maltraitance cachée = on s’attend que les grands-parents jouent le rôle de proche-</a:t>
            </a:r>
            <a:r>
              <a:rPr lang="fr-FR" dirty="0" err="1"/>
              <a:t>aidant.e.s</a:t>
            </a:r>
            <a:r>
              <a:rPr lang="fr-FR" dirty="0"/>
              <a:t>. à temps plein. </a:t>
            </a:r>
          </a:p>
          <a:p>
            <a:r>
              <a:rPr lang="fr-FR" dirty="0"/>
              <a:t>Difficulté d’obtenir des interprètes, dépendance envers </a:t>
            </a:r>
            <a:r>
              <a:rPr lang="fr-FR" dirty="0" err="1"/>
              <a:t>certain.e.s</a:t>
            </a:r>
            <a:r>
              <a:rPr lang="fr-FR" dirty="0"/>
              <a:t> membres de la famille jouant ce rôle.</a:t>
            </a:r>
          </a:p>
          <a:p>
            <a:r>
              <a:rPr lang="fr-FR" dirty="0"/>
              <a:t>Méconnaissance du crédit d’impôt et difficultés avec les démarches administratives.</a:t>
            </a:r>
          </a:p>
          <a:p>
            <a:r>
              <a:rPr lang="fr-FR" dirty="0"/>
              <a:t>Consentement et liberté. </a:t>
            </a:r>
          </a:p>
          <a:p>
            <a:r>
              <a:rPr lang="fr-FR" dirty="0"/>
              <a:t>L’accompagnement pour naviguer dans le RSSS est nécessaire. </a:t>
            </a:r>
          </a:p>
          <a:p>
            <a:endParaRPr lang="fr-FR" dirty="0"/>
          </a:p>
        </p:txBody>
      </p:sp>
    </p:spTree>
    <p:extLst>
      <p:ext uri="{BB962C8B-B14F-4D97-AF65-F5344CB8AC3E}">
        <p14:creationId xmlns:p14="http://schemas.microsoft.com/office/powerpoint/2010/main" val="2512660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2BCC0A-1652-1983-6C7E-365E1D4E545B}"/>
              </a:ext>
            </a:extLst>
          </p:cNvPr>
          <p:cNvSpPr>
            <a:spLocks noGrp="1"/>
          </p:cNvSpPr>
          <p:nvPr>
            <p:ph type="title"/>
          </p:nvPr>
        </p:nvSpPr>
        <p:spPr/>
        <p:txBody>
          <a:bodyPr/>
          <a:lstStyle/>
          <a:p>
            <a:r>
              <a:rPr lang="fr-FR" dirty="0"/>
              <a:t>Dans la littérature internationale</a:t>
            </a:r>
          </a:p>
        </p:txBody>
      </p:sp>
      <p:sp>
        <p:nvSpPr>
          <p:cNvPr id="3" name="Espace réservé du contenu 2">
            <a:extLst>
              <a:ext uri="{FF2B5EF4-FFF2-40B4-BE49-F238E27FC236}">
                <a16:creationId xmlns:a16="http://schemas.microsoft.com/office/drawing/2014/main" id="{F85D5D96-C7C4-7048-CA89-3B679AA1384C}"/>
              </a:ext>
            </a:extLst>
          </p:cNvPr>
          <p:cNvSpPr>
            <a:spLocks noGrp="1"/>
          </p:cNvSpPr>
          <p:nvPr>
            <p:ph idx="1"/>
          </p:nvPr>
        </p:nvSpPr>
        <p:spPr/>
        <p:txBody>
          <a:bodyPr>
            <a:normAutofit fontScale="92500" lnSpcReduction="20000"/>
          </a:bodyPr>
          <a:lstStyle/>
          <a:p>
            <a:pPr algn="just"/>
            <a:r>
              <a:rPr lang="fr-FR" dirty="0"/>
              <a:t>Réseaux transnationaux, double-résidence et proche-</a:t>
            </a:r>
            <a:r>
              <a:rPr lang="fr-FR" dirty="0" err="1"/>
              <a:t>aidance</a:t>
            </a:r>
            <a:r>
              <a:rPr lang="fr-FR" dirty="0"/>
              <a:t>. </a:t>
            </a:r>
          </a:p>
          <a:p>
            <a:pPr algn="just"/>
            <a:r>
              <a:rPr lang="fr-FR" dirty="0"/>
              <a:t>Sur-représentation des personnes immigrantes ou issues de l’immigration dans certains emplois en santé (Van der </a:t>
            </a:r>
            <a:r>
              <a:rPr lang="fr-FR" dirty="0" err="1"/>
              <a:t>Geest</a:t>
            </a:r>
            <a:r>
              <a:rPr lang="fr-FR" dirty="0"/>
              <a:t>, </a:t>
            </a:r>
            <a:r>
              <a:rPr lang="fr-FR" dirty="0" err="1"/>
              <a:t>Mul</a:t>
            </a:r>
            <a:r>
              <a:rPr lang="fr-FR" dirty="0"/>
              <a:t> et Vermeulen, 2004) pouvant affecter capacité à la proche-</a:t>
            </a:r>
            <a:r>
              <a:rPr lang="fr-FR" dirty="0" err="1"/>
              <a:t>aidance</a:t>
            </a:r>
            <a:r>
              <a:rPr lang="fr-FR" dirty="0"/>
              <a:t> dans la sphère intime. </a:t>
            </a:r>
          </a:p>
          <a:p>
            <a:pPr algn="just"/>
            <a:r>
              <a:rPr lang="fr-FR" dirty="0"/>
              <a:t>Le processus d’</a:t>
            </a:r>
            <a:r>
              <a:rPr lang="fr-FR" dirty="0" err="1"/>
              <a:t>auto-identification</a:t>
            </a:r>
            <a:r>
              <a:rPr lang="fr-FR" dirty="0"/>
              <a:t> en tant que proche est complexe. Peut avoir des aspects positifs, mais aussi négatifs (stigmatisation, isolement) (</a:t>
            </a:r>
            <a:r>
              <a:rPr lang="fr-FR" dirty="0" err="1"/>
              <a:t>O’Connor</a:t>
            </a:r>
            <a:r>
              <a:rPr lang="fr-FR" dirty="0"/>
              <a:t>, 2007). </a:t>
            </a:r>
          </a:p>
          <a:p>
            <a:pPr algn="just"/>
            <a:r>
              <a:rPr lang="fr-FR" dirty="0"/>
              <a:t>Aux Pays-Bas, une semi-professionnalisation des </a:t>
            </a:r>
            <a:r>
              <a:rPr lang="fr-FR" dirty="0" err="1"/>
              <a:t>aidant.e.s</a:t>
            </a:r>
            <a:r>
              <a:rPr lang="fr-FR" dirty="0"/>
              <a:t> immigrants peut conduire à leur précarisation socioéconomique (</a:t>
            </a:r>
            <a:r>
              <a:rPr lang="fr-FR" dirty="0" err="1"/>
              <a:t>Sparre</a:t>
            </a:r>
            <a:r>
              <a:rPr lang="fr-FR" dirty="0"/>
              <a:t> et </a:t>
            </a:r>
            <a:r>
              <a:rPr lang="fr-FR" dirty="0" err="1"/>
              <a:t>Rytter</a:t>
            </a:r>
            <a:r>
              <a:rPr lang="fr-FR" dirty="0"/>
              <a:t>, 2021). </a:t>
            </a:r>
          </a:p>
          <a:p>
            <a:pPr algn="just"/>
            <a:r>
              <a:rPr lang="fr-FR" dirty="0"/>
              <a:t>Plusieurs familles âgées </a:t>
            </a:r>
            <a:r>
              <a:rPr lang="fr-FR" dirty="0" err="1"/>
              <a:t>tawainaises</a:t>
            </a:r>
            <a:r>
              <a:rPr lang="fr-FR" dirty="0"/>
              <a:t> émigrées aux États-Unis préfèrent de plus en plus éviter le recours aux proches-</a:t>
            </a:r>
            <a:r>
              <a:rPr lang="fr-FR" dirty="0" err="1"/>
              <a:t>aidant.e.s</a:t>
            </a:r>
            <a:r>
              <a:rPr lang="fr-FR" dirty="0"/>
              <a:t> </a:t>
            </a:r>
            <a:r>
              <a:rPr lang="fr-FR" dirty="0" err="1"/>
              <a:t>descendant.e.s</a:t>
            </a:r>
            <a:r>
              <a:rPr lang="fr-FR" dirty="0"/>
              <a:t>, en raison de la pression (travail, enfants, etc…) que vivent ces derniers (</a:t>
            </a:r>
            <a:r>
              <a:rPr lang="fr-FR" dirty="0" err="1"/>
              <a:t>Chich</a:t>
            </a:r>
            <a:r>
              <a:rPr lang="fr-FR" dirty="0"/>
              <a:t>-Yan Sun, 2014). Reconfigurations de la réciprocité familiale. </a:t>
            </a:r>
          </a:p>
          <a:p>
            <a:endParaRPr lang="fr-FR" dirty="0"/>
          </a:p>
        </p:txBody>
      </p:sp>
    </p:spTree>
    <p:extLst>
      <p:ext uri="{BB962C8B-B14F-4D97-AF65-F5344CB8AC3E}">
        <p14:creationId xmlns:p14="http://schemas.microsoft.com/office/powerpoint/2010/main" val="4015642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a:extLst>
              <a:ext uri="{FF2B5EF4-FFF2-40B4-BE49-F238E27FC236}">
                <a16:creationId xmlns:a16="http://schemas.microsoft.com/office/drawing/2014/main" id="{04D7AC86-F2DD-EFAF-E4ED-B6BBC7DA3759}"/>
              </a:ext>
            </a:extLst>
          </p:cNvPr>
          <p:cNvSpPr>
            <a:spLocks noGrp="1"/>
          </p:cNvSpPr>
          <p:nvPr>
            <p:ph type="title"/>
          </p:nvPr>
        </p:nvSpPr>
        <p:spPr>
          <a:xfrm>
            <a:off x="640081" y="791570"/>
            <a:ext cx="4018839" cy="5262390"/>
          </a:xfrm>
        </p:spPr>
        <p:txBody>
          <a:bodyPr anchor="ctr">
            <a:normAutofit/>
          </a:bodyPr>
          <a:lstStyle/>
          <a:p>
            <a:pPr algn="r"/>
            <a:r>
              <a:rPr lang="fr-FR" sz="5400">
                <a:solidFill>
                  <a:schemeClr val="bg2"/>
                </a:solidFill>
              </a:rPr>
              <a:t>Donc, on trouve certaines spécificités qui devront être creusées :</a:t>
            </a:r>
          </a:p>
        </p:txBody>
      </p:sp>
      <p:sp>
        <p:nvSpPr>
          <p:cNvPr id="21"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ce réservé du contenu 2">
            <a:extLst>
              <a:ext uri="{FF2B5EF4-FFF2-40B4-BE49-F238E27FC236}">
                <a16:creationId xmlns:a16="http://schemas.microsoft.com/office/drawing/2014/main" id="{9D09CDC5-098C-5E4E-BF49-503D5E9874ED}"/>
              </a:ext>
            </a:extLst>
          </p:cNvPr>
          <p:cNvSpPr>
            <a:spLocks noGrp="1"/>
          </p:cNvSpPr>
          <p:nvPr>
            <p:ph idx="1"/>
          </p:nvPr>
        </p:nvSpPr>
        <p:spPr>
          <a:xfrm>
            <a:off x="6176720" y="791570"/>
            <a:ext cx="4892308" cy="5262390"/>
          </a:xfrm>
        </p:spPr>
        <p:txBody>
          <a:bodyPr anchor="ctr">
            <a:normAutofit lnSpcReduction="10000"/>
          </a:bodyPr>
          <a:lstStyle/>
          <a:p>
            <a:pPr algn="just"/>
            <a:r>
              <a:rPr lang="fr-FR" sz="1500" dirty="0"/>
              <a:t>Difficultés l’accès aux soins et les interactions parfois ardues avec les </a:t>
            </a:r>
            <a:r>
              <a:rPr lang="fr-FR" sz="1500" dirty="0" err="1"/>
              <a:t>acteur.e.s</a:t>
            </a:r>
            <a:r>
              <a:rPr lang="fr-FR" sz="1500" dirty="0"/>
              <a:t> du réseau de la santé et des services sociaux</a:t>
            </a:r>
          </a:p>
          <a:p>
            <a:pPr algn="just"/>
            <a:r>
              <a:rPr lang="fr-FR" sz="1500" dirty="0"/>
              <a:t>Grandes variations transculturelles et intra-familiales sur la norme de la piété filiale, de la cohabitation intergénérationnelle et d’ouverture aux soins et mesures.</a:t>
            </a:r>
          </a:p>
          <a:p>
            <a:pPr algn="just"/>
            <a:r>
              <a:rPr lang="fr-FR" sz="1500" dirty="0"/>
              <a:t>Les effets des conditions socio-économiques désavantagées des proches-</a:t>
            </a:r>
            <a:r>
              <a:rPr lang="fr-FR" sz="1500" dirty="0" err="1"/>
              <a:t>aidant.e.s</a:t>
            </a:r>
            <a:r>
              <a:rPr lang="fr-FR" sz="1500" dirty="0"/>
              <a:t> </a:t>
            </a:r>
            <a:r>
              <a:rPr lang="fr-FR" sz="1500" dirty="0" err="1"/>
              <a:t>issu.e.s</a:t>
            </a:r>
            <a:r>
              <a:rPr lang="fr-FR" sz="1500" dirty="0"/>
              <a:t> de l’immigration et/ou réfugiées y compris le logement et le quartier occupé.</a:t>
            </a:r>
          </a:p>
          <a:p>
            <a:pPr algn="just"/>
            <a:r>
              <a:rPr lang="fr-FR" sz="1500" dirty="0"/>
              <a:t>Parcours de vie et de migration et rapports de méfiance aux institutions étatiques ou </a:t>
            </a:r>
            <a:r>
              <a:rPr lang="fr-FR" sz="1500" dirty="0" err="1"/>
              <a:t>para-étatiques</a:t>
            </a:r>
            <a:endParaRPr lang="fr-FR" sz="1500" dirty="0"/>
          </a:p>
          <a:p>
            <a:pPr algn="just"/>
            <a:r>
              <a:rPr lang="fr-FR" sz="1500" dirty="0"/>
              <a:t>Dimensions linguistiques dans l’accès aux informations et aux soins</a:t>
            </a:r>
          </a:p>
          <a:p>
            <a:pPr algn="just"/>
            <a:r>
              <a:rPr lang="fr-FR" sz="1500" dirty="0"/>
              <a:t>Réalités de la proche-</a:t>
            </a:r>
            <a:r>
              <a:rPr lang="fr-FR" sz="1500" dirty="0" err="1"/>
              <a:t>aidance</a:t>
            </a:r>
            <a:r>
              <a:rPr lang="fr-FR" sz="1500" dirty="0"/>
              <a:t> relatives au processus parrainage</a:t>
            </a:r>
          </a:p>
          <a:p>
            <a:pPr algn="just"/>
            <a:r>
              <a:rPr lang="fr-FR" sz="1500" dirty="0"/>
              <a:t>Semi-professionnalisation » du rôle de proche-</a:t>
            </a:r>
            <a:r>
              <a:rPr lang="fr-FR" sz="1500" dirty="0" err="1"/>
              <a:t>aidant.e</a:t>
            </a:r>
            <a:r>
              <a:rPr lang="fr-FR" sz="1500" dirty="0"/>
              <a:t> et inclusion/exclusion</a:t>
            </a:r>
          </a:p>
          <a:p>
            <a:pPr algn="just"/>
            <a:r>
              <a:rPr lang="fr-FR" sz="1500" dirty="0"/>
              <a:t>Difficultés accrues d’</a:t>
            </a:r>
            <a:r>
              <a:rPr lang="fr-FR" sz="1500" dirty="0" err="1"/>
              <a:t>auto-identification</a:t>
            </a:r>
            <a:r>
              <a:rPr lang="fr-FR" sz="1500" dirty="0"/>
              <a:t> dans le rôle de proche-</a:t>
            </a:r>
            <a:r>
              <a:rPr lang="fr-FR" sz="1500" dirty="0" err="1"/>
              <a:t>aidant.e</a:t>
            </a:r>
            <a:r>
              <a:rPr lang="fr-FR" sz="1500" dirty="0"/>
              <a:t>.</a:t>
            </a:r>
          </a:p>
          <a:p>
            <a:endParaRPr lang="fr-FR" sz="1500" dirty="0"/>
          </a:p>
        </p:txBody>
      </p:sp>
    </p:spTree>
    <p:extLst>
      <p:ext uri="{BB962C8B-B14F-4D97-AF65-F5344CB8AC3E}">
        <p14:creationId xmlns:p14="http://schemas.microsoft.com/office/powerpoint/2010/main" val="1185758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68F1C8-2E08-149F-BCA4-8BB9A6E41C03}"/>
              </a:ext>
            </a:extLst>
          </p:cNvPr>
          <p:cNvSpPr>
            <a:spLocks noGrp="1"/>
          </p:cNvSpPr>
          <p:nvPr>
            <p:ph type="title"/>
          </p:nvPr>
        </p:nvSpPr>
        <p:spPr/>
        <p:txBody>
          <a:bodyPr/>
          <a:lstStyle/>
          <a:p>
            <a:r>
              <a:rPr lang="fr-FR" dirty="0"/>
              <a:t>Bibliographie</a:t>
            </a:r>
          </a:p>
        </p:txBody>
      </p:sp>
      <p:sp>
        <p:nvSpPr>
          <p:cNvPr id="3" name="Espace réservé du contenu 2">
            <a:extLst>
              <a:ext uri="{FF2B5EF4-FFF2-40B4-BE49-F238E27FC236}">
                <a16:creationId xmlns:a16="http://schemas.microsoft.com/office/drawing/2014/main" id="{EC67A486-3D6D-6280-3549-99486013C156}"/>
              </a:ext>
            </a:extLst>
          </p:cNvPr>
          <p:cNvSpPr>
            <a:spLocks noGrp="1"/>
          </p:cNvSpPr>
          <p:nvPr>
            <p:ph idx="1"/>
          </p:nvPr>
        </p:nvSpPr>
        <p:spPr/>
        <p:txBody>
          <a:bodyPr>
            <a:normAutofit fontScale="77500" lnSpcReduction="20000"/>
          </a:bodyPr>
          <a:lstStyle/>
          <a:p>
            <a:pPr algn="just"/>
            <a:r>
              <a:rPr lang="fr-CA" dirty="0"/>
              <a:t>L'APPUI (2013) Portrait statistique des proches-aidants d'aînés de l'Île de Montréal. Sources des données : Statistique Canada. Recensement 2006 (compilation </a:t>
            </a:r>
            <a:r>
              <a:rPr lang="fr-CA" dirty="0">
                <a:latin typeface="+mj-lt"/>
              </a:rPr>
              <a:t>spéciale réalisée pour l’Appui Montréal), 2012. </a:t>
            </a:r>
          </a:p>
          <a:p>
            <a:pPr algn="just"/>
            <a:r>
              <a:rPr lang="fr-CA" b="0" i="0" dirty="0" err="1">
                <a:solidFill>
                  <a:srgbClr val="333333"/>
                </a:solidFill>
                <a:effectLst/>
                <a:latin typeface="+mj-lt"/>
              </a:rPr>
              <a:t>Arzemina</a:t>
            </a:r>
            <a:r>
              <a:rPr lang="fr-CA" b="0" i="0" dirty="0">
                <a:solidFill>
                  <a:srgbClr val="333333"/>
                </a:solidFill>
                <a:effectLst/>
                <a:latin typeface="+mj-lt"/>
              </a:rPr>
              <a:t> </a:t>
            </a:r>
            <a:r>
              <a:rPr lang="fr-CA" b="0" i="0" dirty="0" err="1">
                <a:solidFill>
                  <a:srgbClr val="333333"/>
                </a:solidFill>
                <a:effectLst/>
                <a:latin typeface="+mj-lt"/>
              </a:rPr>
              <a:t>Spahic-Blazevic</a:t>
            </a:r>
            <a:r>
              <a:rPr lang="fr-CA" b="0" i="0" dirty="0">
                <a:solidFill>
                  <a:srgbClr val="333333"/>
                </a:solidFill>
                <a:effectLst/>
                <a:latin typeface="+mj-lt"/>
              </a:rPr>
              <a:t> et Marie Beaulieu (2016 « </a:t>
            </a:r>
            <a:r>
              <a:rPr lang="fr-CA" b="0" i="1" dirty="0">
                <a:solidFill>
                  <a:srgbClr val="333333"/>
                </a:solidFill>
                <a:effectLst/>
                <a:latin typeface="+mj-lt"/>
              </a:rPr>
              <a:t>Être réfugié et proche aidant d’un parent âgé : une réalité trop peu connue dans le Québec d’aujourd’hui</a:t>
            </a:r>
            <a:r>
              <a:rPr lang="fr-CA" b="0" i="0" dirty="0">
                <a:solidFill>
                  <a:srgbClr val="333333"/>
                </a:solidFill>
                <a:effectLst/>
                <a:latin typeface="+mj-lt"/>
              </a:rPr>
              <a:t> »,  </a:t>
            </a:r>
            <a:r>
              <a:rPr lang="fr-CA" b="0" i="1" dirty="0">
                <a:solidFill>
                  <a:srgbClr val="333333"/>
                </a:solidFill>
                <a:effectLst/>
                <a:latin typeface="+mj-lt"/>
              </a:rPr>
              <a:t>Vie et vieillissement</a:t>
            </a:r>
            <a:r>
              <a:rPr lang="fr-CA" b="0" i="0" dirty="0">
                <a:solidFill>
                  <a:srgbClr val="333333"/>
                </a:solidFill>
                <a:effectLst/>
                <a:latin typeface="+mj-lt"/>
              </a:rPr>
              <a:t>, vol. 13, n</a:t>
            </a:r>
            <a:r>
              <a:rPr lang="fr-CA" b="0" i="0" baseline="30000" dirty="0">
                <a:solidFill>
                  <a:srgbClr val="333333"/>
                </a:solidFill>
                <a:effectLst/>
                <a:latin typeface="+mj-lt"/>
              </a:rPr>
              <a:t>o</a:t>
            </a:r>
            <a:r>
              <a:rPr lang="fr-CA" b="0" i="0" dirty="0">
                <a:solidFill>
                  <a:srgbClr val="333333"/>
                </a:solidFill>
                <a:effectLst/>
                <a:latin typeface="+mj-lt"/>
              </a:rPr>
              <a:t> 3, p. 21-28</a:t>
            </a:r>
          </a:p>
          <a:p>
            <a:pPr algn="just"/>
            <a:r>
              <a:rPr lang="fr-CA" dirty="0" err="1">
                <a:effectLst/>
              </a:rPr>
              <a:t>O’Connor</a:t>
            </a:r>
            <a:r>
              <a:rPr lang="fr-CA" dirty="0">
                <a:effectLst/>
              </a:rPr>
              <a:t>, D. L. (2007). Self-</a:t>
            </a:r>
            <a:r>
              <a:rPr lang="fr-CA" dirty="0" err="1">
                <a:effectLst/>
              </a:rPr>
              <a:t>identifying</a:t>
            </a:r>
            <a:r>
              <a:rPr lang="fr-CA" dirty="0">
                <a:effectLst/>
              </a:rPr>
              <a:t> as a </a:t>
            </a:r>
            <a:r>
              <a:rPr lang="fr-CA" dirty="0" err="1">
                <a:effectLst/>
              </a:rPr>
              <a:t>caregiver</a:t>
            </a:r>
            <a:r>
              <a:rPr lang="fr-CA" dirty="0">
                <a:effectLst/>
              </a:rPr>
              <a:t>: </a:t>
            </a:r>
            <a:r>
              <a:rPr lang="fr-CA" dirty="0" err="1">
                <a:effectLst/>
              </a:rPr>
              <a:t>Exploring</a:t>
            </a:r>
            <a:r>
              <a:rPr lang="fr-CA" dirty="0">
                <a:effectLst/>
              </a:rPr>
              <a:t> the </a:t>
            </a:r>
            <a:r>
              <a:rPr lang="fr-CA" dirty="0" err="1">
                <a:effectLst/>
              </a:rPr>
              <a:t>positioning</a:t>
            </a:r>
            <a:r>
              <a:rPr lang="fr-CA" dirty="0">
                <a:effectLst/>
              </a:rPr>
              <a:t> process. </a:t>
            </a:r>
            <a:r>
              <a:rPr lang="fr-CA" i="1" dirty="0">
                <a:effectLst/>
              </a:rPr>
              <a:t>Journal of </a:t>
            </a:r>
            <a:r>
              <a:rPr lang="fr-CA" i="1" dirty="0" err="1">
                <a:effectLst/>
              </a:rPr>
              <a:t>Aging</a:t>
            </a:r>
            <a:r>
              <a:rPr lang="fr-CA" i="1" dirty="0">
                <a:effectLst/>
              </a:rPr>
              <a:t> </a:t>
            </a:r>
            <a:r>
              <a:rPr lang="fr-CA" i="1" dirty="0" err="1">
                <a:effectLst/>
              </a:rPr>
              <a:t>Studies</a:t>
            </a:r>
            <a:r>
              <a:rPr lang="fr-CA" dirty="0">
                <a:effectLst/>
              </a:rPr>
              <a:t>, </a:t>
            </a:r>
            <a:r>
              <a:rPr lang="fr-CA" i="1" dirty="0">
                <a:effectLst/>
              </a:rPr>
              <a:t>21</a:t>
            </a:r>
            <a:r>
              <a:rPr lang="fr-CA" dirty="0">
                <a:effectLst/>
              </a:rPr>
              <a:t>(2), 165‑174. </a:t>
            </a:r>
            <a:r>
              <a:rPr lang="fr-CA" dirty="0">
                <a:effectLst/>
                <a:hlinkClick r:id="rId2"/>
              </a:rPr>
              <a:t>https://doi.org/10.1016/j.jaging.2006.06.002</a:t>
            </a:r>
            <a:endParaRPr lang="fr-CA" dirty="0">
              <a:effectLst/>
            </a:endParaRPr>
          </a:p>
          <a:p>
            <a:pPr algn="just"/>
            <a:r>
              <a:rPr lang="fr-CA" dirty="0" err="1">
                <a:effectLst/>
              </a:rPr>
              <a:t>Sparre</a:t>
            </a:r>
            <a:r>
              <a:rPr lang="fr-CA" dirty="0">
                <a:effectLst/>
              </a:rPr>
              <a:t>, S. L. et </a:t>
            </a:r>
            <a:r>
              <a:rPr lang="fr-CA" dirty="0" err="1">
                <a:effectLst/>
              </a:rPr>
              <a:t>Rytter</a:t>
            </a:r>
            <a:r>
              <a:rPr lang="fr-CA" dirty="0">
                <a:effectLst/>
              </a:rPr>
              <a:t>, M. (2021). </a:t>
            </a:r>
            <a:r>
              <a:rPr lang="fr-CA" dirty="0" err="1">
                <a:effectLst/>
              </a:rPr>
              <a:t>Between</a:t>
            </a:r>
            <a:r>
              <a:rPr lang="fr-CA" dirty="0">
                <a:effectLst/>
              </a:rPr>
              <a:t> Care and </a:t>
            </a:r>
            <a:r>
              <a:rPr lang="fr-CA" dirty="0" err="1">
                <a:effectLst/>
              </a:rPr>
              <a:t>Contract</a:t>
            </a:r>
            <a:r>
              <a:rPr lang="fr-CA" dirty="0">
                <a:effectLst/>
              </a:rPr>
              <a:t>: </a:t>
            </a:r>
            <a:r>
              <a:rPr lang="fr-CA" dirty="0" err="1">
                <a:effectLst/>
              </a:rPr>
              <a:t>Aging</a:t>
            </a:r>
            <a:r>
              <a:rPr lang="fr-CA" dirty="0">
                <a:effectLst/>
              </a:rPr>
              <a:t> </a:t>
            </a:r>
            <a:r>
              <a:rPr lang="fr-CA" dirty="0" err="1">
                <a:effectLst/>
              </a:rPr>
              <a:t>Muslim</a:t>
            </a:r>
            <a:r>
              <a:rPr lang="fr-CA" dirty="0">
                <a:effectLst/>
              </a:rPr>
              <a:t> Immigrants, Self-</a:t>
            </a:r>
            <a:r>
              <a:rPr lang="fr-CA" dirty="0" err="1">
                <a:effectLst/>
              </a:rPr>
              <a:t>appointed</a:t>
            </a:r>
            <a:r>
              <a:rPr lang="fr-CA" dirty="0">
                <a:effectLst/>
              </a:rPr>
              <a:t> Helpers and </a:t>
            </a:r>
            <a:r>
              <a:rPr lang="fr-CA" dirty="0" err="1">
                <a:effectLst/>
              </a:rPr>
              <a:t>Ambiguous</a:t>
            </a:r>
            <a:r>
              <a:rPr lang="fr-CA" dirty="0">
                <a:effectLst/>
              </a:rPr>
              <a:t> </a:t>
            </a:r>
            <a:r>
              <a:rPr lang="fr-CA" dirty="0" err="1">
                <a:effectLst/>
              </a:rPr>
              <a:t>Belonging</a:t>
            </a:r>
            <a:r>
              <a:rPr lang="fr-CA" dirty="0">
                <a:effectLst/>
              </a:rPr>
              <a:t> in the </a:t>
            </a:r>
            <a:r>
              <a:rPr lang="fr-CA" dirty="0" err="1">
                <a:effectLst/>
              </a:rPr>
              <a:t>Danish</a:t>
            </a:r>
            <a:r>
              <a:rPr lang="fr-CA" dirty="0">
                <a:effectLst/>
              </a:rPr>
              <a:t> </a:t>
            </a:r>
            <a:r>
              <a:rPr lang="fr-CA" dirty="0" err="1">
                <a:effectLst/>
              </a:rPr>
              <a:t>Welfare</a:t>
            </a:r>
            <a:r>
              <a:rPr lang="fr-CA" dirty="0">
                <a:effectLst/>
              </a:rPr>
              <a:t> State. </a:t>
            </a:r>
            <a:r>
              <a:rPr lang="fr-CA" i="1" dirty="0" err="1">
                <a:effectLst/>
              </a:rPr>
              <a:t>Anthropology</a:t>
            </a:r>
            <a:r>
              <a:rPr lang="fr-CA" i="1" dirty="0">
                <a:effectLst/>
              </a:rPr>
              <a:t> &amp; </a:t>
            </a:r>
            <a:r>
              <a:rPr lang="fr-CA" i="1" dirty="0" err="1">
                <a:effectLst/>
              </a:rPr>
              <a:t>Aging</a:t>
            </a:r>
            <a:r>
              <a:rPr lang="fr-CA" dirty="0">
                <a:effectLst/>
              </a:rPr>
              <a:t>, </a:t>
            </a:r>
            <a:r>
              <a:rPr lang="fr-CA" i="1" dirty="0">
                <a:effectLst/>
              </a:rPr>
              <a:t>42</a:t>
            </a:r>
            <a:r>
              <a:rPr lang="fr-CA" dirty="0">
                <a:effectLst/>
              </a:rPr>
              <a:t>(1), 112‑128. </a:t>
            </a:r>
            <a:r>
              <a:rPr lang="fr-CA" dirty="0">
                <a:effectLst/>
                <a:hlinkClick r:id="rId3"/>
              </a:rPr>
              <a:t>https://doi.org/10.5195/aa.2021.279</a:t>
            </a:r>
            <a:endParaRPr lang="fr-CA" dirty="0">
              <a:effectLst/>
            </a:endParaRPr>
          </a:p>
          <a:p>
            <a:pPr algn="just"/>
            <a:r>
              <a:rPr lang="fr-CA" dirty="0">
                <a:effectLst/>
              </a:rPr>
              <a:t>Sun, K. C.-Y. (2014). </a:t>
            </a:r>
            <a:r>
              <a:rPr lang="fr-CA" dirty="0" err="1">
                <a:effectLst/>
              </a:rPr>
              <a:t>Reconfigured</a:t>
            </a:r>
            <a:r>
              <a:rPr lang="fr-CA" dirty="0">
                <a:effectLst/>
              </a:rPr>
              <a:t> </a:t>
            </a:r>
            <a:r>
              <a:rPr lang="fr-CA" dirty="0" err="1">
                <a:effectLst/>
              </a:rPr>
              <a:t>Reciprocity</a:t>
            </a:r>
            <a:r>
              <a:rPr lang="fr-CA" dirty="0">
                <a:effectLst/>
              </a:rPr>
              <a:t>: How </a:t>
            </a:r>
            <a:r>
              <a:rPr lang="fr-CA" dirty="0" err="1">
                <a:effectLst/>
              </a:rPr>
              <a:t>Aging</a:t>
            </a:r>
            <a:r>
              <a:rPr lang="fr-CA" dirty="0">
                <a:effectLst/>
              </a:rPr>
              <a:t> </a:t>
            </a:r>
            <a:r>
              <a:rPr lang="fr-CA" dirty="0" err="1">
                <a:effectLst/>
              </a:rPr>
              <a:t>Taiwanese</a:t>
            </a:r>
            <a:r>
              <a:rPr lang="fr-CA" dirty="0">
                <a:effectLst/>
              </a:rPr>
              <a:t> Immigrants </a:t>
            </a:r>
            <a:r>
              <a:rPr lang="fr-CA" dirty="0" err="1">
                <a:effectLst/>
              </a:rPr>
              <a:t>Transform</a:t>
            </a:r>
            <a:r>
              <a:rPr lang="fr-CA" dirty="0">
                <a:effectLst/>
              </a:rPr>
              <a:t> Cultural </a:t>
            </a:r>
            <a:r>
              <a:rPr lang="fr-CA" dirty="0" err="1">
                <a:effectLst/>
              </a:rPr>
              <a:t>Logics</a:t>
            </a:r>
            <a:r>
              <a:rPr lang="fr-CA" dirty="0">
                <a:effectLst/>
              </a:rPr>
              <a:t> of Elder Care. </a:t>
            </a:r>
            <a:r>
              <a:rPr lang="fr-CA" i="1" dirty="0">
                <a:effectLst/>
              </a:rPr>
              <a:t>Journal of </a:t>
            </a:r>
            <a:r>
              <a:rPr lang="fr-CA" i="1" dirty="0" err="1">
                <a:effectLst/>
              </a:rPr>
              <a:t>Marriage</a:t>
            </a:r>
            <a:r>
              <a:rPr lang="fr-CA" i="1" dirty="0">
                <a:effectLst/>
              </a:rPr>
              <a:t> and Family</a:t>
            </a:r>
            <a:r>
              <a:rPr lang="fr-CA" dirty="0">
                <a:effectLst/>
              </a:rPr>
              <a:t>, </a:t>
            </a:r>
            <a:r>
              <a:rPr lang="fr-CA" i="1" dirty="0">
                <a:effectLst/>
              </a:rPr>
              <a:t>76</a:t>
            </a:r>
            <a:r>
              <a:rPr lang="fr-CA" dirty="0">
                <a:effectLst/>
              </a:rPr>
              <a:t>(4), 875‑889. </a:t>
            </a:r>
            <a:r>
              <a:rPr lang="fr-CA" dirty="0">
                <a:effectLst/>
                <a:hlinkClick r:id="rId4"/>
              </a:rPr>
              <a:t>https://doi.org/10.1111/jomf.12119</a:t>
            </a:r>
            <a:endParaRPr lang="fr-CA" b="0" i="0" dirty="0">
              <a:solidFill>
                <a:srgbClr val="333333"/>
              </a:solidFill>
              <a:effectLst/>
              <a:latin typeface="+mj-lt"/>
            </a:endParaRPr>
          </a:p>
          <a:p>
            <a:pPr algn="just"/>
            <a:r>
              <a:rPr lang="fr-CA" dirty="0">
                <a:effectLst/>
              </a:rPr>
              <a:t>Van der </a:t>
            </a:r>
            <a:r>
              <a:rPr lang="fr-CA" dirty="0" err="1">
                <a:effectLst/>
              </a:rPr>
              <a:t>geest</a:t>
            </a:r>
            <a:r>
              <a:rPr lang="fr-CA" dirty="0">
                <a:effectLst/>
              </a:rPr>
              <a:t>, S., </a:t>
            </a:r>
            <a:r>
              <a:rPr lang="fr-CA" dirty="0" err="1">
                <a:effectLst/>
              </a:rPr>
              <a:t>Mul</a:t>
            </a:r>
            <a:r>
              <a:rPr lang="fr-CA" dirty="0">
                <a:effectLst/>
              </a:rPr>
              <a:t>, A. et </a:t>
            </a:r>
            <a:r>
              <a:rPr lang="fr-CA" dirty="0" err="1">
                <a:effectLst/>
              </a:rPr>
              <a:t>Vermeule</a:t>
            </a:r>
            <a:r>
              <a:rPr lang="fr-CA" dirty="0">
                <a:effectLst/>
              </a:rPr>
              <a:t>, H. (2013). Linkages </a:t>
            </a:r>
            <a:r>
              <a:rPr lang="fr-CA" dirty="0" err="1">
                <a:effectLst/>
              </a:rPr>
              <a:t>between</a:t>
            </a:r>
            <a:r>
              <a:rPr lang="fr-CA" dirty="0">
                <a:effectLst/>
              </a:rPr>
              <a:t> migration and the care for </a:t>
            </a:r>
            <a:r>
              <a:rPr lang="fr-CA" dirty="0" err="1">
                <a:effectLst/>
              </a:rPr>
              <a:t>frail</a:t>
            </a:r>
            <a:r>
              <a:rPr lang="fr-CA" dirty="0">
                <a:effectLst/>
              </a:rPr>
              <a:t> </a:t>
            </a:r>
            <a:r>
              <a:rPr lang="fr-CA" dirty="0" err="1">
                <a:effectLst/>
              </a:rPr>
              <a:t>older</a:t>
            </a:r>
            <a:r>
              <a:rPr lang="fr-CA" dirty="0">
                <a:effectLst/>
              </a:rPr>
              <a:t> people: Observations </a:t>
            </a:r>
            <a:r>
              <a:rPr lang="fr-CA" dirty="0" err="1">
                <a:effectLst/>
              </a:rPr>
              <a:t>from</a:t>
            </a:r>
            <a:r>
              <a:rPr lang="fr-CA" dirty="0">
                <a:effectLst/>
              </a:rPr>
              <a:t> </a:t>
            </a:r>
            <a:r>
              <a:rPr lang="fr-CA" dirty="0" err="1">
                <a:effectLst/>
              </a:rPr>
              <a:t>Greece</a:t>
            </a:r>
            <a:r>
              <a:rPr lang="fr-CA" dirty="0">
                <a:effectLst/>
              </a:rPr>
              <a:t>, Ghana and The </a:t>
            </a:r>
            <a:r>
              <a:rPr lang="fr-CA" dirty="0" err="1">
                <a:effectLst/>
              </a:rPr>
              <a:t>Netherlands</a:t>
            </a:r>
            <a:r>
              <a:rPr lang="fr-CA" dirty="0">
                <a:effectLst/>
              </a:rPr>
              <a:t>. </a:t>
            </a:r>
            <a:r>
              <a:rPr lang="fr-CA" i="1" dirty="0" err="1">
                <a:effectLst/>
              </a:rPr>
              <a:t>Ageing</a:t>
            </a:r>
            <a:r>
              <a:rPr lang="fr-CA" i="1" dirty="0">
                <a:effectLst/>
              </a:rPr>
              <a:t> &amp; Society 24: 431-50 (2004)</a:t>
            </a:r>
            <a:r>
              <a:rPr lang="fr-CA" dirty="0">
                <a:effectLst/>
              </a:rPr>
              <a:t>.</a:t>
            </a:r>
          </a:p>
          <a:p>
            <a:pPr algn="just"/>
            <a:endParaRPr lang="fr-CA" dirty="0">
              <a:latin typeface="+mj-lt"/>
            </a:endParaRPr>
          </a:p>
          <a:p>
            <a:pPr algn="just"/>
            <a:endParaRPr lang="fr-FR" dirty="0"/>
          </a:p>
        </p:txBody>
      </p:sp>
    </p:spTree>
    <p:extLst>
      <p:ext uri="{BB962C8B-B14F-4D97-AF65-F5344CB8AC3E}">
        <p14:creationId xmlns:p14="http://schemas.microsoft.com/office/powerpoint/2010/main" val="1886680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DBFE3-3C3C-38FE-CA79-E0D176F9E5FB}"/>
              </a:ext>
            </a:extLst>
          </p:cNvPr>
          <p:cNvSpPr>
            <a:spLocks noGrp="1"/>
          </p:cNvSpPr>
          <p:nvPr>
            <p:ph type="title"/>
          </p:nvPr>
        </p:nvSpPr>
        <p:spPr>
          <a:xfrm>
            <a:off x="1371600" y="685800"/>
            <a:ext cx="9601200" cy="1485900"/>
          </a:xfrm>
        </p:spPr>
        <p:txBody>
          <a:bodyPr>
            <a:normAutofit/>
          </a:bodyPr>
          <a:lstStyle/>
          <a:p>
            <a:r>
              <a:rPr lang="fr-FR" dirty="0"/>
              <a:t>Quelques statistiques</a:t>
            </a:r>
          </a:p>
        </p:txBody>
      </p:sp>
      <p:graphicFrame>
        <p:nvGraphicFramePr>
          <p:cNvPr id="5" name="Espace réservé du contenu 2">
            <a:extLst>
              <a:ext uri="{FF2B5EF4-FFF2-40B4-BE49-F238E27FC236}">
                <a16:creationId xmlns:a16="http://schemas.microsoft.com/office/drawing/2014/main" id="{20883354-B372-BBB7-EB63-36E380420CFA}"/>
              </a:ext>
            </a:extLst>
          </p:cNvPr>
          <p:cNvGraphicFramePr>
            <a:graphicFrameLocks noGrp="1"/>
          </p:cNvGraphicFramePr>
          <p:nvPr>
            <p:ph idx="1"/>
            <p:extLst>
              <p:ext uri="{D42A27DB-BD31-4B8C-83A1-F6EECF244321}">
                <p14:modId xmlns:p14="http://schemas.microsoft.com/office/powerpoint/2010/main" val="3382819036"/>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603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B0245FC1-669A-4558-8341-5A7148C77A2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31" name="Freeform 6">
              <a:extLst>
                <a:ext uri="{FF2B5EF4-FFF2-40B4-BE49-F238E27FC236}">
                  <a16:creationId xmlns:a16="http://schemas.microsoft.com/office/drawing/2014/main" id="{F2D3FC59-9FB9-48FC-8D66-9ACDB840E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32" name="Freeform 6">
              <a:extLst>
                <a:ext uri="{FF2B5EF4-FFF2-40B4-BE49-F238E27FC236}">
                  <a16:creationId xmlns:a16="http://schemas.microsoft.com/office/drawing/2014/main" id="{27D0D12F-DDEA-45FE-91AE-E35A03B651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34" name="Rectangle 33">
            <a:extLst>
              <a:ext uri="{FF2B5EF4-FFF2-40B4-BE49-F238E27FC236}">
                <a16:creationId xmlns:a16="http://schemas.microsoft.com/office/drawing/2014/main" id="{59AE0281-C119-4838-ADCF-4460B1C61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17" name="Titre 16">
            <a:extLst>
              <a:ext uri="{FF2B5EF4-FFF2-40B4-BE49-F238E27FC236}">
                <a16:creationId xmlns:a16="http://schemas.microsoft.com/office/drawing/2014/main" id="{14095D63-AB0D-DA46-64D4-BB86ED86E8BD}"/>
              </a:ext>
            </a:extLst>
          </p:cNvPr>
          <p:cNvSpPr>
            <a:spLocks noGrp="1"/>
          </p:cNvSpPr>
          <p:nvPr>
            <p:ph type="title"/>
          </p:nvPr>
        </p:nvSpPr>
        <p:spPr>
          <a:xfrm>
            <a:off x="659230" y="4484772"/>
            <a:ext cx="10869750" cy="1237298"/>
          </a:xfrm>
        </p:spPr>
        <p:txBody>
          <a:bodyPr vert="horz" lIns="91440" tIns="45720" rIns="91440" bIns="45720" rtlCol="0" anchor="b">
            <a:normAutofit/>
          </a:bodyPr>
          <a:lstStyle/>
          <a:p>
            <a:pPr algn="ctr"/>
            <a:r>
              <a:rPr lang="en-US" sz="7200" cap="all" dirty="0" err="1"/>
              <a:t>Proche</a:t>
            </a:r>
            <a:r>
              <a:rPr lang="en-US" sz="7200" cap="all" dirty="0"/>
              <a:t>-aidance</a:t>
            </a:r>
          </a:p>
        </p:txBody>
      </p:sp>
      <p:sp>
        <p:nvSpPr>
          <p:cNvPr id="36" name="Freeform 6">
            <a:extLst>
              <a:ext uri="{FF2B5EF4-FFF2-40B4-BE49-F238E27FC236}">
                <a16:creationId xmlns:a16="http://schemas.microsoft.com/office/drawing/2014/main" id="{BF8795C8-A3FD-4B8A-B476-D8CC97C1F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46527" y="-13329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38" name="Freeform 6">
            <a:extLst>
              <a:ext uri="{FF2B5EF4-FFF2-40B4-BE49-F238E27FC236}">
                <a16:creationId xmlns:a16="http://schemas.microsoft.com/office/drawing/2014/main" id="{D5C7B05C-C4F8-4739-97B4-EB05F56633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838485" y="614084"/>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13" name="Espace réservé du contenu 12">
            <a:extLst>
              <a:ext uri="{FF2B5EF4-FFF2-40B4-BE49-F238E27FC236}">
                <a16:creationId xmlns:a16="http://schemas.microsoft.com/office/drawing/2014/main" id="{2BEC1FFF-E824-F124-68CC-E0ECCD4B1EB0}"/>
              </a:ext>
            </a:extLst>
          </p:cNvPr>
          <p:cNvPicPr>
            <a:picLocks noGrp="1" noChangeAspect="1"/>
          </p:cNvPicPr>
          <p:nvPr>
            <p:ph idx="1"/>
          </p:nvPr>
        </p:nvPicPr>
        <p:blipFill>
          <a:blip r:embed="rId2"/>
          <a:stretch>
            <a:fillRect/>
          </a:stretch>
        </p:blipFill>
        <p:spPr>
          <a:xfrm>
            <a:off x="1182862" y="1536759"/>
            <a:ext cx="9797173" cy="1812477"/>
          </a:xfrm>
          <a:prstGeom prst="rect">
            <a:avLst/>
          </a:prstGeom>
        </p:spPr>
      </p:pic>
      <p:sp>
        <p:nvSpPr>
          <p:cNvPr id="19" name="ZoneTexte 18">
            <a:extLst>
              <a:ext uri="{FF2B5EF4-FFF2-40B4-BE49-F238E27FC236}">
                <a16:creationId xmlns:a16="http://schemas.microsoft.com/office/drawing/2014/main" id="{FA5A7877-4F84-380A-1E4B-82D881A2B60F}"/>
              </a:ext>
            </a:extLst>
          </p:cNvPr>
          <p:cNvSpPr txBox="1"/>
          <p:nvPr/>
        </p:nvSpPr>
        <p:spPr>
          <a:xfrm>
            <a:off x="0" y="6483776"/>
            <a:ext cx="10230686" cy="369332"/>
          </a:xfrm>
          <a:prstGeom prst="rect">
            <a:avLst/>
          </a:prstGeom>
          <a:noFill/>
        </p:spPr>
        <p:txBody>
          <a:bodyPr wrap="none" rtlCol="0">
            <a:spAutoFit/>
          </a:bodyPr>
          <a:lstStyle/>
          <a:p>
            <a:r>
              <a:rPr lang="fr-FR" dirty="0"/>
              <a:t>https://</a:t>
            </a:r>
            <a:r>
              <a:rPr lang="fr-FR" dirty="0" err="1"/>
              <a:t>www.creges.ca</a:t>
            </a:r>
            <a:r>
              <a:rPr lang="fr-FR" dirty="0"/>
              <a:t>/</a:t>
            </a:r>
            <a:r>
              <a:rPr lang="fr-FR" dirty="0" err="1"/>
              <a:t>wp</a:t>
            </a:r>
            <a:r>
              <a:rPr lang="fr-FR" dirty="0"/>
              <a:t>-content/</a:t>
            </a:r>
            <a:r>
              <a:rPr lang="fr-FR" dirty="0" err="1"/>
              <a:t>uploads</a:t>
            </a:r>
            <a:r>
              <a:rPr lang="fr-FR" dirty="0"/>
              <a:t>/2022/08/2020-10-06-mandat-PPA-Rapport-final_final.pdf</a:t>
            </a:r>
          </a:p>
        </p:txBody>
      </p:sp>
    </p:spTree>
    <p:extLst>
      <p:ext uri="{BB962C8B-B14F-4D97-AF65-F5344CB8AC3E}">
        <p14:creationId xmlns:p14="http://schemas.microsoft.com/office/powerpoint/2010/main" val="4149453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42732E-DA4F-CB84-D9BD-4AF9988B9550}"/>
              </a:ext>
            </a:extLst>
          </p:cNvPr>
          <p:cNvSpPr>
            <a:spLocks noGrp="1"/>
          </p:cNvSpPr>
          <p:nvPr>
            <p:ph type="title"/>
          </p:nvPr>
        </p:nvSpPr>
        <p:spPr/>
        <p:txBody>
          <a:bodyPr/>
          <a:lstStyle/>
          <a:p>
            <a:r>
              <a:rPr lang="fr-FR" dirty="0"/>
              <a:t>Suite</a:t>
            </a:r>
          </a:p>
        </p:txBody>
      </p:sp>
      <p:pic>
        <p:nvPicPr>
          <p:cNvPr id="5" name="Espace réservé du contenu 4">
            <a:extLst>
              <a:ext uri="{FF2B5EF4-FFF2-40B4-BE49-F238E27FC236}">
                <a16:creationId xmlns:a16="http://schemas.microsoft.com/office/drawing/2014/main" id="{203C30E3-39A9-832E-2C13-A7545E5224A9}"/>
              </a:ext>
            </a:extLst>
          </p:cNvPr>
          <p:cNvPicPr>
            <a:picLocks noGrp="1" noChangeAspect="1"/>
          </p:cNvPicPr>
          <p:nvPr>
            <p:ph idx="1"/>
          </p:nvPr>
        </p:nvPicPr>
        <p:blipFill>
          <a:blip r:embed="rId2"/>
          <a:stretch>
            <a:fillRect/>
          </a:stretch>
        </p:blipFill>
        <p:spPr>
          <a:xfrm>
            <a:off x="2114550" y="2660650"/>
            <a:ext cx="8115300" cy="2832100"/>
          </a:xfrm>
        </p:spPr>
      </p:pic>
      <p:sp>
        <p:nvSpPr>
          <p:cNvPr id="6" name="ZoneTexte 5">
            <a:extLst>
              <a:ext uri="{FF2B5EF4-FFF2-40B4-BE49-F238E27FC236}">
                <a16:creationId xmlns:a16="http://schemas.microsoft.com/office/drawing/2014/main" id="{E87684A5-16F4-DDB1-1821-1801BDCF59BE}"/>
              </a:ext>
            </a:extLst>
          </p:cNvPr>
          <p:cNvSpPr txBox="1"/>
          <p:nvPr/>
        </p:nvSpPr>
        <p:spPr>
          <a:xfrm>
            <a:off x="2114550" y="5981700"/>
            <a:ext cx="7211911" cy="369332"/>
          </a:xfrm>
          <a:prstGeom prst="rect">
            <a:avLst/>
          </a:prstGeom>
          <a:noFill/>
        </p:spPr>
        <p:txBody>
          <a:bodyPr wrap="none" rtlCol="0">
            <a:spAutoFit/>
          </a:bodyPr>
          <a:lstStyle/>
          <a:p>
            <a:r>
              <a:rPr lang="fr-FR" dirty="0"/>
              <a:t>https://</a:t>
            </a:r>
            <a:r>
              <a:rPr lang="fr-FR" dirty="0" err="1"/>
              <a:t>observatoireprocheaidance.ca</a:t>
            </a:r>
            <a:r>
              <a:rPr lang="fr-FR" dirty="0"/>
              <a:t>/</a:t>
            </a:r>
            <a:r>
              <a:rPr lang="fr-FR" dirty="0" err="1"/>
              <a:t>definitions</a:t>
            </a:r>
            <a:r>
              <a:rPr lang="fr-FR" dirty="0"/>
              <a:t>-de-la-proche-</a:t>
            </a:r>
            <a:r>
              <a:rPr lang="fr-FR" dirty="0" err="1"/>
              <a:t>aidance</a:t>
            </a:r>
            <a:r>
              <a:rPr lang="fr-FR" dirty="0"/>
              <a:t>/</a:t>
            </a:r>
          </a:p>
        </p:txBody>
      </p:sp>
    </p:spTree>
    <p:extLst>
      <p:ext uri="{BB962C8B-B14F-4D97-AF65-F5344CB8AC3E}">
        <p14:creationId xmlns:p14="http://schemas.microsoft.com/office/powerpoint/2010/main" val="1679405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50CB9C-42F3-2E99-CF17-B07DC9833CBF}"/>
              </a:ext>
            </a:extLst>
          </p:cNvPr>
          <p:cNvSpPr>
            <a:spLocks noGrp="1"/>
          </p:cNvSpPr>
          <p:nvPr>
            <p:ph type="title"/>
          </p:nvPr>
        </p:nvSpPr>
        <p:spPr/>
        <p:txBody>
          <a:bodyPr>
            <a:normAutofit/>
          </a:bodyPr>
          <a:lstStyle/>
          <a:p>
            <a:r>
              <a:rPr lang="fr-FR" dirty="0"/>
              <a:t>Dans la politique nationale (2021)</a:t>
            </a:r>
          </a:p>
        </p:txBody>
      </p:sp>
      <p:sp>
        <p:nvSpPr>
          <p:cNvPr id="3" name="Espace réservé du contenu 2">
            <a:extLst>
              <a:ext uri="{FF2B5EF4-FFF2-40B4-BE49-F238E27FC236}">
                <a16:creationId xmlns:a16="http://schemas.microsoft.com/office/drawing/2014/main" id="{1C41539F-6E7D-EAA0-5AE9-419E4D4F7CE4}"/>
              </a:ext>
            </a:extLst>
          </p:cNvPr>
          <p:cNvSpPr>
            <a:spLocks noGrp="1"/>
          </p:cNvSpPr>
          <p:nvPr>
            <p:ph idx="1"/>
          </p:nvPr>
        </p:nvSpPr>
        <p:spPr/>
        <p:txBody>
          <a:bodyPr>
            <a:noAutofit/>
          </a:bodyPr>
          <a:lstStyle/>
          <a:p>
            <a:pPr marL="0" indent="0" algn="just">
              <a:buNone/>
            </a:pPr>
            <a:r>
              <a:rPr lang="fr-CA" sz="2500" b="0" i="0" u="none" strike="noStrike" dirty="0">
                <a:solidFill>
                  <a:srgbClr val="000000"/>
                </a:solidFill>
                <a:effectLst/>
                <a:latin typeface="Arial" panose="020B0604020202020204" pitchFamily="34" charset="0"/>
              </a:rPr>
              <a:t>« Au sein des minorités ethnoculturelles, les représentations culturelles de la maladie, de la vieillesse et du handicap viennent teinter de différentes façons la prise en charge de la personne aidée ou le soutien qui lui est offert. Il est observé que les PPA provenant de différentes origines ethnoculturelles sont moins susceptibles d’avoir recours aux services qui leur sont offerts que la population en général. Ainsi, la prise en charge et le soutien de la personne aidée s’effectuent couramment au sein de la famille et la PPA est majoritairement une femme. » (Gouvernement du Québec, 2021 p.13) ». </a:t>
            </a:r>
            <a:endParaRPr lang="fr-FR" sz="2500" dirty="0"/>
          </a:p>
        </p:txBody>
      </p:sp>
    </p:spTree>
    <p:extLst>
      <p:ext uri="{BB962C8B-B14F-4D97-AF65-F5344CB8AC3E}">
        <p14:creationId xmlns:p14="http://schemas.microsoft.com/office/powerpoint/2010/main" val="2779159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D6B1F9-DA54-893A-7E61-380C0B45A558}"/>
              </a:ext>
            </a:extLst>
          </p:cNvPr>
          <p:cNvSpPr>
            <a:spLocks noGrp="1"/>
          </p:cNvSpPr>
          <p:nvPr>
            <p:ph type="title"/>
          </p:nvPr>
        </p:nvSpPr>
        <p:spPr>
          <a:xfrm>
            <a:off x="1371600" y="685800"/>
            <a:ext cx="9601200" cy="1485900"/>
          </a:xfrm>
        </p:spPr>
        <p:txBody>
          <a:bodyPr>
            <a:normAutofit/>
          </a:bodyPr>
          <a:lstStyle/>
          <a:p>
            <a:r>
              <a:rPr lang="fr-FR" dirty="0"/>
              <a:t>Constat principal devant la Politique (2021)</a:t>
            </a:r>
          </a:p>
        </p:txBody>
      </p:sp>
      <p:graphicFrame>
        <p:nvGraphicFramePr>
          <p:cNvPr id="5" name="Espace réservé du contenu 2">
            <a:extLst>
              <a:ext uri="{FF2B5EF4-FFF2-40B4-BE49-F238E27FC236}">
                <a16:creationId xmlns:a16="http://schemas.microsoft.com/office/drawing/2014/main" id="{A670EA71-ADB8-9113-2D79-B770DB95AB4B}"/>
              </a:ext>
            </a:extLst>
          </p:cNvPr>
          <p:cNvGraphicFramePr>
            <a:graphicFrameLocks noGrp="1"/>
          </p:cNvGraphicFramePr>
          <p:nvPr>
            <p:ph idx="1"/>
            <p:extLst>
              <p:ext uri="{D42A27DB-BD31-4B8C-83A1-F6EECF244321}">
                <p14:modId xmlns:p14="http://schemas.microsoft.com/office/powerpoint/2010/main" val="3381895779"/>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7565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B0245FC1-669A-4558-8341-5A7148C77A2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6" name="Freeform 6">
              <a:extLst>
                <a:ext uri="{FF2B5EF4-FFF2-40B4-BE49-F238E27FC236}">
                  <a16:creationId xmlns:a16="http://schemas.microsoft.com/office/drawing/2014/main" id="{F2D3FC59-9FB9-48FC-8D66-9ACDB840E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7" name="Freeform 6">
              <a:extLst>
                <a:ext uri="{FF2B5EF4-FFF2-40B4-BE49-F238E27FC236}">
                  <a16:creationId xmlns:a16="http://schemas.microsoft.com/office/drawing/2014/main" id="{27D0D12F-DDEA-45FE-91AE-E35A03B651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9" name="Rectangle 18">
            <a:extLst>
              <a:ext uri="{FF2B5EF4-FFF2-40B4-BE49-F238E27FC236}">
                <a16:creationId xmlns:a16="http://schemas.microsoft.com/office/drawing/2014/main" id="{59AE0281-C119-4838-ADCF-4460B1C61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BDBD05E-B5FE-C338-1DDE-01E273F35394}"/>
              </a:ext>
            </a:extLst>
          </p:cNvPr>
          <p:cNvSpPr>
            <a:spLocks noGrp="1"/>
          </p:cNvSpPr>
          <p:nvPr>
            <p:ph type="title"/>
          </p:nvPr>
        </p:nvSpPr>
        <p:spPr>
          <a:xfrm>
            <a:off x="752858" y="3764585"/>
            <a:ext cx="10869750" cy="1237298"/>
          </a:xfrm>
        </p:spPr>
        <p:txBody>
          <a:bodyPr vert="horz" lIns="91440" tIns="45720" rIns="91440" bIns="45720" rtlCol="0" anchor="b">
            <a:normAutofit/>
          </a:bodyPr>
          <a:lstStyle/>
          <a:p>
            <a:pPr algn="ctr"/>
            <a:br>
              <a:rPr lang="en-US" sz="2300" cap="all" dirty="0"/>
            </a:br>
            <a:br>
              <a:rPr lang="en-US" sz="2300" cap="all" dirty="0"/>
            </a:br>
            <a:r>
              <a:rPr lang="en-US" sz="2300" cap="all" dirty="0" err="1"/>
              <a:t>Minorités</a:t>
            </a:r>
            <a:r>
              <a:rPr lang="en-US" sz="2300" cap="all" dirty="0"/>
              <a:t> </a:t>
            </a:r>
            <a:r>
              <a:rPr lang="en-US" sz="2300" cap="all" dirty="0" err="1"/>
              <a:t>visibles</a:t>
            </a:r>
            <a:r>
              <a:rPr lang="en-US" sz="2300" cap="all" dirty="0"/>
              <a:t> et </a:t>
            </a:r>
            <a:r>
              <a:rPr lang="en-US" sz="2300" cap="all" dirty="0" err="1"/>
              <a:t>ethniques</a:t>
            </a:r>
            <a:r>
              <a:rPr lang="en-US" sz="2300" cap="all" dirty="0"/>
              <a:t> dans les </a:t>
            </a:r>
            <a:r>
              <a:rPr lang="en-US" sz="2300" cap="all" dirty="0" err="1"/>
              <a:t>dÉfinitions</a:t>
            </a:r>
            <a:r>
              <a:rPr lang="en-US" sz="2300" cap="all" dirty="0"/>
              <a:t> </a:t>
            </a:r>
            <a:r>
              <a:rPr lang="en-US" sz="2300" cap="all" dirty="0" err="1"/>
              <a:t>gouvernementales</a:t>
            </a:r>
            <a:endParaRPr lang="en-US" sz="2300" cap="all" dirty="0"/>
          </a:p>
        </p:txBody>
      </p:sp>
      <p:sp>
        <p:nvSpPr>
          <p:cNvPr id="21" name="Freeform 6">
            <a:extLst>
              <a:ext uri="{FF2B5EF4-FFF2-40B4-BE49-F238E27FC236}">
                <a16:creationId xmlns:a16="http://schemas.microsoft.com/office/drawing/2014/main" id="{BF8795C8-A3FD-4B8A-B476-D8CC97C1F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46527" y="-13329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3" name="Freeform 6">
            <a:extLst>
              <a:ext uri="{FF2B5EF4-FFF2-40B4-BE49-F238E27FC236}">
                <a16:creationId xmlns:a16="http://schemas.microsoft.com/office/drawing/2014/main" id="{D5C7B05C-C4F8-4739-97B4-EB05F56633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838485" y="614084"/>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7" name="Espace réservé du contenu 6">
            <a:extLst>
              <a:ext uri="{FF2B5EF4-FFF2-40B4-BE49-F238E27FC236}">
                <a16:creationId xmlns:a16="http://schemas.microsoft.com/office/drawing/2014/main" id="{7403425F-9986-18EC-1434-C6FF5F44B6F5}"/>
              </a:ext>
            </a:extLst>
          </p:cNvPr>
          <p:cNvPicPr>
            <a:picLocks noGrp="1" noChangeAspect="1"/>
          </p:cNvPicPr>
          <p:nvPr>
            <p:ph idx="1"/>
          </p:nvPr>
        </p:nvPicPr>
        <p:blipFill>
          <a:blip r:embed="rId2"/>
          <a:stretch>
            <a:fillRect/>
          </a:stretch>
        </p:blipFill>
        <p:spPr>
          <a:xfrm>
            <a:off x="1182862" y="1365309"/>
            <a:ext cx="9797173" cy="2155377"/>
          </a:xfrm>
          <a:prstGeom prst="rect">
            <a:avLst/>
          </a:prstGeom>
        </p:spPr>
      </p:pic>
      <p:sp>
        <p:nvSpPr>
          <p:cNvPr id="9" name="ZoneTexte 8">
            <a:extLst>
              <a:ext uri="{FF2B5EF4-FFF2-40B4-BE49-F238E27FC236}">
                <a16:creationId xmlns:a16="http://schemas.microsoft.com/office/drawing/2014/main" id="{BF191495-794F-E356-0A25-9612EFC00F94}"/>
              </a:ext>
            </a:extLst>
          </p:cNvPr>
          <p:cNvSpPr txBox="1"/>
          <p:nvPr/>
        </p:nvSpPr>
        <p:spPr>
          <a:xfrm>
            <a:off x="0" y="6536415"/>
            <a:ext cx="11966033" cy="553998"/>
          </a:xfrm>
          <a:prstGeom prst="rect">
            <a:avLst/>
          </a:prstGeom>
          <a:noFill/>
        </p:spPr>
        <p:txBody>
          <a:bodyPr wrap="none" rtlCol="0">
            <a:spAutoFit/>
          </a:bodyPr>
          <a:lstStyle/>
          <a:p>
            <a:r>
              <a:rPr lang="fr-CA" sz="1200" dirty="0">
                <a:effectLst/>
              </a:rPr>
              <a:t>Laur, E. (2020). Sur les traces des minorités ethnoculturelles dans certaines banques de données au Québec. </a:t>
            </a:r>
            <a:r>
              <a:rPr lang="fr-CA" sz="1200" i="1" dirty="0">
                <a:effectLst/>
              </a:rPr>
              <a:t>Diversité urbaine</a:t>
            </a:r>
            <a:r>
              <a:rPr lang="fr-CA" sz="1200" dirty="0">
                <a:effectLst/>
              </a:rPr>
              <a:t>, </a:t>
            </a:r>
            <a:r>
              <a:rPr lang="fr-CA" sz="1200" i="1" dirty="0">
                <a:effectLst/>
              </a:rPr>
              <a:t>20</a:t>
            </a:r>
            <a:r>
              <a:rPr lang="fr-CA" sz="1200" dirty="0">
                <a:effectLst/>
              </a:rPr>
              <a:t>(2), 79‑103. </a:t>
            </a:r>
            <a:r>
              <a:rPr lang="fr-CA" sz="1200" dirty="0">
                <a:effectLst/>
                <a:hlinkClick r:id="rId3"/>
              </a:rPr>
              <a:t>https://doi.org/10.7202/1075459ar</a:t>
            </a:r>
            <a:endParaRPr lang="fr-CA" sz="1200" dirty="0">
              <a:effectLst/>
            </a:endParaRPr>
          </a:p>
          <a:p>
            <a:endParaRPr lang="fr-FR" dirty="0"/>
          </a:p>
        </p:txBody>
      </p:sp>
    </p:spTree>
    <p:extLst>
      <p:ext uri="{BB962C8B-B14F-4D97-AF65-F5344CB8AC3E}">
        <p14:creationId xmlns:p14="http://schemas.microsoft.com/office/powerpoint/2010/main" val="1132437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0097E1-42E5-9773-FDB5-E08E66441132}"/>
              </a:ext>
            </a:extLst>
          </p:cNvPr>
          <p:cNvSpPr>
            <a:spLocks noGrp="1"/>
          </p:cNvSpPr>
          <p:nvPr>
            <p:ph type="title"/>
          </p:nvPr>
        </p:nvSpPr>
        <p:spPr>
          <a:xfrm>
            <a:off x="2231136" y="964692"/>
            <a:ext cx="7729728" cy="1188720"/>
          </a:xfrm>
        </p:spPr>
        <p:txBody>
          <a:bodyPr>
            <a:normAutofit/>
          </a:bodyPr>
          <a:lstStyle/>
          <a:p>
            <a:r>
              <a:rPr lang="fr-FR" dirty="0"/>
              <a:t>Distinguer les parcours de vie</a:t>
            </a:r>
          </a:p>
        </p:txBody>
      </p:sp>
      <p:graphicFrame>
        <p:nvGraphicFramePr>
          <p:cNvPr id="13" name="Espace réservé du contenu 2">
            <a:extLst>
              <a:ext uri="{FF2B5EF4-FFF2-40B4-BE49-F238E27FC236}">
                <a16:creationId xmlns:a16="http://schemas.microsoft.com/office/drawing/2014/main" id="{4FC4FB20-9297-3CA3-9561-8235625C14FE}"/>
              </a:ext>
            </a:extLst>
          </p:cNvPr>
          <p:cNvGraphicFramePr>
            <a:graphicFrameLocks noGrp="1"/>
          </p:cNvGraphicFramePr>
          <p:nvPr>
            <p:ph idx="1"/>
            <p:extLst>
              <p:ext uri="{D42A27DB-BD31-4B8C-83A1-F6EECF244321}">
                <p14:modId xmlns:p14="http://schemas.microsoft.com/office/powerpoint/2010/main" val="2940198589"/>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689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DD653D-A7CE-3B71-F4E3-E09EB42F77C3}"/>
              </a:ext>
            </a:extLst>
          </p:cNvPr>
          <p:cNvSpPr>
            <a:spLocks noGrp="1"/>
          </p:cNvSpPr>
          <p:nvPr>
            <p:ph type="title"/>
          </p:nvPr>
        </p:nvSpPr>
        <p:spPr>
          <a:xfrm>
            <a:off x="1371600" y="247650"/>
            <a:ext cx="9601200" cy="1485900"/>
          </a:xfrm>
        </p:spPr>
        <p:txBody>
          <a:bodyPr>
            <a:normAutofit fontScale="90000"/>
          </a:bodyPr>
          <a:lstStyle/>
          <a:p>
            <a:r>
              <a:rPr lang="fr-FR" dirty="0" err="1"/>
              <a:t>Spahic-Blazevic</a:t>
            </a:r>
            <a:r>
              <a:rPr lang="fr-FR" dirty="0"/>
              <a:t> et Beaulieu (2016) : proche-</a:t>
            </a:r>
            <a:r>
              <a:rPr lang="fr-FR" dirty="0" err="1"/>
              <a:t>aidance</a:t>
            </a:r>
            <a:r>
              <a:rPr lang="fr-FR" dirty="0"/>
              <a:t> chez les </a:t>
            </a:r>
            <a:r>
              <a:rPr lang="fr-FR" dirty="0" err="1"/>
              <a:t>réfugié.e.s</a:t>
            </a:r>
            <a:r>
              <a:rPr lang="fr-FR" dirty="0"/>
              <a:t> à Sherbrooke</a:t>
            </a:r>
          </a:p>
        </p:txBody>
      </p:sp>
      <p:sp>
        <p:nvSpPr>
          <p:cNvPr id="3" name="Espace réservé du contenu 2">
            <a:extLst>
              <a:ext uri="{FF2B5EF4-FFF2-40B4-BE49-F238E27FC236}">
                <a16:creationId xmlns:a16="http://schemas.microsoft.com/office/drawing/2014/main" id="{BA54796B-E80A-6C0D-2714-B42192CA1111}"/>
              </a:ext>
            </a:extLst>
          </p:cNvPr>
          <p:cNvSpPr>
            <a:spLocks noGrp="1"/>
          </p:cNvSpPr>
          <p:nvPr>
            <p:ph idx="1"/>
          </p:nvPr>
        </p:nvSpPr>
        <p:spPr/>
        <p:txBody>
          <a:bodyPr/>
          <a:lstStyle/>
          <a:p>
            <a:pPr algn="just"/>
            <a:r>
              <a:rPr lang="fr-FR" dirty="0"/>
              <a:t>Information difficiles à obtenir sur les services</a:t>
            </a:r>
          </a:p>
          <a:p>
            <a:pPr algn="just"/>
            <a:r>
              <a:rPr lang="fr-FR" dirty="0"/>
              <a:t>Frontières de l’intimité corporelle et </a:t>
            </a:r>
            <a:r>
              <a:rPr lang="fr-FR" dirty="0" err="1"/>
              <a:t>professionnel.l.e.s</a:t>
            </a:r>
            <a:r>
              <a:rPr lang="fr-FR" dirty="0"/>
              <a:t> de la santé, enjeux perçus de sécurité</a:t>
            </a:r>
          </a:p>
          <a:p>
            <a:pPr algn="just"/>
            <a:r>
              <a:rPr lang="fr-FR" dirty="0"/>
              <a:t>Difficulté d’obtenir du soutien financier = enjeu criant en contexte de non-reconnaissance des </a:t>
            </a:r>
            <a:r>
              <a:rPr lang="fr-FR" dirty="0" err="1"/>
              <a:t>dipômes</a:t>
            </a:r>
            <a:endParaRPr lang="fr-FR" dirty="0"/>
          </a:p>
          <a:p>
            <a:pPr algn="just"/>
            <a:r>
              <a:rPr lang="fr-FR" dirty="0"/>
              <a:t>Double deuil (personne malade, pays quitté) et besoins psychosociaux (notamment traumas)</a:t>
            </a:r>
          </a:p>
          <a:p>
            <a:pPr algn="just"/>
            <a:r>
              <a:rPr lang="fr-FR" dirty="0"/>
              <a:t>Accès aux services trop définitif (listes d’attente), ne laisse pas place au changement d’idée</a:t>
            </a:r>
          </a:p>
          <a:p>
            <a:endParaRPr lang="fr-FR" dirty="0"/>
          </a:p>
          <a:p>
            <a:endParaRPr lang="fr-FR" dirty="0"/>
          </a:p>
        </p:txBody>
      </p:sp>
    </p:spTree>
    <p:extLst>
      <p:ext uri="{BB962C8B-B14F-4D97-AF65-F5344CB8AC3E}">
        <p14:creationId xmlns:p14="http://schemas.microsoft.com/office/powerpoint/2010/main" val="2806496035"/>
      </p:ext>
    </p:extLst>
  </p:cSld>
  <p:clrMapOvr>
    <a:masterClrMapping/>
  </p:clrMapOvr>
</p:sld>
</file>

<file path=ppt/theme/theme1.xml><?xml version="1.0" encoding="utf-8"?>
<a:theme xmlns:a="http://schemas.openxmlformats.org/drawingml/2006/main" name="Cadrer">
  <a:themeElements>
    <a:clrScheme name="Cadrer">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adrer">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er">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{772D4A38-C237-4245-A245-0A3705CB4FBB}tf10001072</Template>
  <TotalTime>448</TotalTime>
  <Words>1262</Words>
  <Application>Microsoft Macintosh PowerPoint</Application>
  <PresentationFormat>Grand écran</PresentationFormat>
  <Paragraphs>62</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Franklin Gothic Book</vt:lpstr>
      <vt:lpstr>Cadrer</vt:lpstr>
      <vt:lpstr>       PROCHE-AIDANCE et diversité ethnoculturelle au Québec et ailleurs : un tour d’horizon des enjeux  Par Julien Simard (Ph.D.), Chloé Dauphinais (doctorante), Yan Grenier (Ph.D.)   8 novembre 2022 – Symposium ACCESSS </vt:lpstr>
      <vt:lpstr>Quelques statistiques</vt:lpstr>
      <vt:lpstr>Proche-aidance</vt:lpstr>
      <vt:lpstr>Suite</vt:lpstr>
      <vt:lpstr>Dans la politique nationale (2021)</vt:lpstr>
      <vt:lpstr>Constat principal devant la Politique (2021)</vt:lpstr>
      <vt:lpstr>  Minorités visibles et ethniques dans les dÉfinitions gouvernementales</vt:lpstr>
      <vt:lpstr>Distinguer les parcours de vie</vt:lpstr>
      <vt:lpstr>Spahic-Blazevic et Beaulieu (2016) : proche-aidance chez les réfugié.e.s à Sherbrooke</vt:lpstr>
      <vt:lpstr>Résultats de l’enquête de Brotman et al. (2020)</vt:lpstr>
      <vt:lpstr>Constats empiriques (1)</vt:lpstr>
      <vt:lpstr>Constats empiriques (2)</vt:lpstr>
      <vt:lpstr>Dans la littérature internationale</vt:lpstr>
      <vt:lpstr>Donc, on trouve certaines spécificités qui devront être creusées :</vt:lpstr>
      <vt:lpstr>Bibliographie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Revisiter la notion de proche aidance à la lumière des expériences de personnes appartenant à un groupe ethnoculturel minoritaire vivant au Québec</dc:title>
  <dc:creator>Julien Simard</dc:creator>
  <cp:lastModifiedBy>Julien Simard</cp:lastModifiedBy>
  <cp:revision>65</cp:revision>
  <dcterms:created xsi:type="dcterms:W3CDTF">2022-11-03T13:28:35Z</dcterms:created>
  <dcterms:modified xsi:type="dcterms:W3CDTF">2022-11-08T14:49:38Z</dcterms:modified>
</cp:coreProperties>
</file>